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59" r:id="rId4"/>
    <p:sldId id="260" r:id="rId5"/>
    <p:sldId id="261" r:id="rId6"/>
    <p:sldId id="262" r:id="rId7"/>
    <p:sldId id="263" r:id="rId8"/>
    <p:sldId id="265" r:id="rId9"/>
    <p:sldId id="266" r:id="rId10"/>
    <p:sldId id="268" r:id="rId11"/>
    <p:sldId id="267" r:id="rId12"/>
    <p:sldId id="264"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557" autoAdjust="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81240-9171-4940-9DF7-BCC232C55D4A}" type="datetimeFigureOut">
              <a:rPr lang="en-US" smtClean="0"/>
              <a:t>12/19/2024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531A1-7F6E-458C-8316-26D01B8069AB}" type="slidenum">
              <a:rPr lang="en-US" smtClean="0"/>
              <a:t>‹#›</a:t>
            </a:fld>
            <a:endParaRPr lang="en-US"/>
          </a:p>
        </p:txBody>
      </p:sp>
    </p:spTree>
    <p:extLst>
      <p:ext uri="{BB962C8B-B14F-4D97-AF65-F5344CB8AC3E}">
        <p14:creationId xmlns:p14="http://schemas.microsoft.com/office/powerpoint/2010/main" val="1299583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0332-D788-DCC6-225F-0A6380CBC7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4A0423-AB99-0672-F19E-85C7438D4F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68184D-796C-21E1-54BC-E2CD44A1B5AD}"/>
              </a:ext>
            </a:extLst>
          </p:cNvPr>
          <p:cNvSpPr>
            <a:spLocks noGrp="1"/>
          </p:cNvSpPr>
          <p:nvPr>
            <p:ph type="dt" sz="half" idx="10"/>
          </p:nvPr>
        </p:nvSpPr>
        <p:spPr/>
        <p:txBody>
          <a:bodyPr/>
          <a:lstStyle/>
          <a:p>
            <a:fld id="{079A5486-4EB0-447A-B5F7-5C4AFBDF751C}" type="datetimeFigureOut">
              <a:rPr lang="en-US" smtClean="0"/>
              <a:t>12/19/2024</a:t>
            </a:fld>
            <a:endParaRPr lang="en-US"/>
          </a:p>
        </p:txBody>
      </p:sp>
      <p:sp>
        <p:nvSpPr>
          <p:cNvPr id="5" name="Footer Placeholder 4">
            <a:extLst>
              <a:ext uri="{FF2B5EF4-FFF2-40B4-BE49-F238E27FC236}">
                <a16:creationId xmlns:a16="http://schemas.microsoft.com/office/drawing/2014/main" id="{70B418A5-08FF-3530-4431-A8E7B6613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9EEE4C-20FE-E0C4-75D3-2295F4D23FD9}"/>
              </a:ext>
            </a:extLst>
          </p:cNvPr>
          <p:cNvSpPr>
            <a:spLocks noGrp="1"/>
          </p:cNvSpPr>
          <p:nvPr>
            <p:ph type="sldNum" sz="quarter" idx="12"/>
          </p:nvPr>
        </p:nvSpPr>
        <p:spPr/>
        <p:txBody>
          <a:bodyPr/>
          <a:lstStyle/>
          <a:p>
            <a:fld id="{EDC3976B-3BE4-444B-8916-40B865312F7B}" type="slidenum">
              <a:rPr lang="en-US" smtClean="0"/>
              <a:t>‹#›</a:t>
            </a:fld>
            <a:endParaRPr lang="en-US"/>
          </a:p>
        </p:txBody>
      </p:sp>
    </p:spTree>
    <p:extLst>
      <p:ext uri="{BB962C8B-B14F-4D97-AF65-F5344CB8AC3E}">
        <p14:creationId xmlns:p14="http://schemas.microsoft.com/office/powerpoint/2010/main" val="9403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E019-FE64-6120-1F65-0210901C91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0044A3-1319-F7B9-146C-1D950722E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538ABA-0205-D713-F336-1651B7168D23}"/>
              </a:ext>
            </a:extLst>
          </p:cNvPr>
          <p:cNvSpPr>
            <a:spLocks noGrp="1"/>
          </p:cNvSpPr>
          <p:nvPr>
            <p:ph type="dt" sz="half" idx="10"/>
          </p:nvPr>
        </p:nvSpPr>
        <p:spPr/>
        <p:txBody>
          <a:bodyPr/>
          <a:lstStyle/>
          <a:p>
            <a:fld id="{079A5486-4EB0-447A-B5F7-5C4AFBDF751C}" type="datetimeFigureOut">
              <a:rPr lang="en-US" smtClean="0"/>
              <a:t>12/19/2024</a:t>
            </a:fld>
            <a:endParaRPr lang="en-US"/>
          </a:p>
        </p:txBody>
      </p:sp>
      <p:sp>
        <p:nvSpPr>
          <p:cNvPr id="5" name="Footer Placeholder 4">
            <a:extLst>
              <a:ext uri="{FF2B5EF4-FFF2-40B4-BE49-F238E27FC236}">
                <a16:creationId xmlns:a16="http://schemas.microsoft.com/office/drawing/2014/main" id="{05315E95-FEFD-DB37-8917-68C19B4A2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1CE0C8-B7F2-A657-DC2E-E6172084D341}"/>
              </a:ext>
            </a:extLst>
          </p:cNvPr>
          <p:cNvSpPr>
            <a:spLocks noGrp="1"/>
          </p:cNvSpPr>
          <p:nvPr>
            <p:ph type="sldNum" sz="quarter" idx="12"/>
          </p:nvPr>
        </p:nvSpPr>
        <p:spPr/>
        <p:txBody>
          <a:bodyPr/>
          <a:lstStyle/>
          <a:p>
            <a:fld id="{EDC3976B-3BE4-444B-8916-40B865312F7B}" type="slidenum">
              <a:rPr lang="en-US" smtClean="0"/>
              <a:t>‹#›</a:t>
            </a:fld>
            <a:endParaRPr lang="en-US"/>
          </a:p>
        </p:txBody>
      </p:sp>
    </p:spTree>
    <p:extLst>
      <p:ext uri="{BB962C8B-B14F-4D97-AF65-F5344CB8AC3E}">
        <p14:creationId xmlns:p14="http://schemas.microsoft.com/office/powerpoint/2010/main" val="2677499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DA7FB3-9C88-9772-F354-F8C6F8D9EA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06723C-4EFE-21D4-E16E-0D6153EC6F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AB41FE-EBFF-32A4-A1B8-B651627D852D}"/>
              </a:ext>
            </a:extLst>
          </p:cNvPr>
          <p:cNvSpPr>
            <a:spLocks noGrp="1"/>
          </p:cNvSpPr>
          <p:nvPr>
            <p:ph type="dt" sz="half" idx="10"/>
          </p:nvPr>
        </p:nvSpPr>
        <p:spPr/>
        <p:txBody>
          <a:bodyPr/>
          <a:lstStyle/>
          <a:p>
            <a:fld id="{079A5486-4EB0-447A-B5F7-5C4AFBDF751C}" type="datetimeFigureOut">
              <a:rPr lang="en-US" smtClean="0"/>
              <a:t>12/19/2024</a:t>
            </a:fld>
            <a:endParaRPr lang="en-US"/>
          </a:p>
        </p:txBody>
      </p:sp>
      <p:sp>
        <p:nvSpPr>
          <p:cNvPr id="5" name="Footer Placeholder 4">
            <a:extLst>
              <a:ext uri="{FF2B5EF4-FFF2-40B4-BE49-F238E27FC236}">
                <a16:creationId xmlns:a16="http://schemas.microsoft.com/office/drawing/2014/main" id="{B7160EDA-38AC-498D-8278-97754961A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DD82B-8A9E-3A88-16D6-51AF3FFA99C4}"/>
              </a:ext>
            </a:extLst>
          </p:cNvPr>
          <p:cNvSpPr>
            <a:spLocks noGrp="1"/>
          </p:cNvSpPr>
          <p:nvPr>
            <p:ph type="sldNum" sz="quarter" idx="12"/>
          </p:nvPr>
        </p:nvSpPr>
        <p:spPr/>
        <p:txBody>
          <a:bodyPr/>
          <a:lstStyle/>
          <a:p>
            <a:fld id="{EDC3976B-3BE4-444B-8916-40B865312F7B}" type="slidenum">
              <a:rPr lang="en-US" smtClean="0"/>
              <a:t>‹#›</a:t>
            </a:fld>
            <a:endParaRPr lang="en-US"/>
          </a:p>
        </p:txBody>
      </p:sp>
    </p:spTree>
    <p:extLst>
      <p:ext uri="{BB962C8B-B14F-4D97-AF65-F5344CB8AC3E}">
        <p14:creationId xmlns:p14="http://schemas.microsoft.com/office/powerpoint/2010/main" val="3966207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218202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53703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9600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77AC0-B556-DF2C-E71E-5B928C8127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992118-AD41-3510-3FE4-82A176F1F4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39083-B9DC-6293-936D-BDFA1D22B2DE}"/>
              </a:ext>
            </a:extLst>
          </p:cNvPr>
          <p:cNvSpPr>
            <a:spLocks noGrp="1"/>
          </p:cNvSpPr>
          <p:nvPr>
            <p:ph type="dt" sz="half" idx="10"/>
          </p:nvPr>
        </p:nvSpPr>
        <p:spPr/>
        <p:txBody>
          <a:bodyPr/>
          <a:lstStyle/>
          <a:p>
            <a:fld id="{079A5486-4EB0-447A-B5F7-5C4AFBDF751C}" type="datetimeFigureOut">
              <a:rPr lang="en-US" smtClean="0"/>
              <a:t>12/19/2024</a:t>
            </a:fld>
            <a:endParaRPr lang="en-US"/>
          </a:p>
        </p:txBody>
      </p:sp>
      <p:sp>
        <p:nvSpPr>
          <p:cNvPr id="5" name="Footer Placeholder 4">
            <a:extLst>
              <a:ext uri="{FF2B5EF4-FFF2-40B4-BE49-F238E27FC236}">
                <a16:creationId xmlns:a16="http://schemas.microsoft.com/office/drawing/2014/main" id="{C2C18BAC-272A-3B0D-7D1A-9CA983D97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C3664-E2A3-B2FD-3689-54162C8AA0A4}"/>
              </a:ext>
            </a:extLst>
          </p:cNvPr>
          <p:cNvSpPr>
            <a:spLocks noGrp="1"/>
          </p:cNvSpPr>
          <p:nvPr>
            <p:ph type="sldNum" sz="quarter" idx="12"/>
          </p:nvPr>
        </p:nvSpPr>
        <p:spPr/>
        <p:txBody>
          <a:bodyPr/>
          <a:lstStyle/>
          <a:p>
            <a:fld id="{EDC3976B-3BE4-444B-8916-40B865312F7B}" type="slidenum">
              <a:rPr lang="en-US" smtClean="0"/>
              <a:t>‹#›</a:t>
            </a:fld>
            <a:endParaRPr lang="en-US"/>
          </a:p>
        </p:txBody>
      </p:sp>
    </p:spTree>
    <p:extLst>
      <p:ext uri="{BB962C8B-B14F-4D97-AF65-F5344CB8AC3E}">
        <p14:creationId xmlns:p14="http://schemas.microsoft.com/office/powerpoint/2010/main" val="420468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0659-0D51-F872-4835-4F663BF2C1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77064F-247E-C6DF-C2CC-4322A094C6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1FEBEC-08B1-CA70-4473-67C8D86FCF82}"/>
              </a:ext>
            </a:extLst>
          </p:cNvPr>
          <p:cNvSpPr>
            <a:spLocks noGrp="1"/>
          </p:cNvSpPr>
          <p:nvPr>
            <p:ph type="dt" sz="half" idx="10"/>
          </p:nvPr>
        </p:nvSpPr>
        <p:spPr/>
        <p:txBody>
          <a:bodyPr/>
          <a:lstStyle/>
          <a:p>
            <a:fld id="{079A5486-4EB0-447A-B5F7-5C4AFBDF751C}" type="datetimeFigureOut">
              <a:rPr lang="en-US" smtClean="0"/>
              <a:t>12/19/2024</a:t>
            </a:fld>
            <a:endParaRPr lang="en-US"/>
          </a:p>
        </p:txBody>
      </p:sp>
      <p:sp>
        <p:nvSpPr>
          <p:cNvPr id="5" name="Footer Placeholder 4">
            <a:extLst>
              <a:ext uri="{FF2B5EF4-FFF2-40B4-BE49-F238E27FC236}">
                <a16:creationId xmlns:a16="http://schemas.microsoft.com/office/drawing/2014/main" id="{B9C9ABEE-D1B2-BF8A-F900-B37991957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C2407F-1CC2-2CAF-E580-3B0D82BB3253}"/>
              </a:ext>
            </a:extLst>
          </p:cNvPr>
          <p:cNvSpPr>
            <a:spLocks noGrp="1"/>
          </p:cNvSpPr>
          <p:nvPr>
            <p:ph type="sldNum" sz="quarter" idx="12"/>
          </p:nvPr>
        </p:nvSpPr>
        <p:spPr/>
        <p:txBody>
          <a:bodyPr/>
          <a:lstStyle/>
          <a:p>
            <a:fld id="{EDC3976B-3BE4-444B-8916-40B865312F7B}" type="slidenum">
              <a:rPr lang="en-US" smtClean="0"/>
              <a:t>‹#›</a:t>
            </a:fld>
            <a:endParaRPr lang="en-US"/>
          </a:p>
        </p:txBody>
      </p:sp>
    </p:spTree>
    <p:extLst>
      <p:ext uri="{BB962C8B-B14F-4D97-AF65-F5344CB8AC3E}">
        <p14:creationId xmlns:p14="http://schemas.microsoft.com/office/powerpoint/2010/main" val="3264309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E932-62B0-2E48-0BA9-2FEFA870C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A84035-CB5C-1477-BAC1-9C34F09F94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2011C0-49B8-062F-FEA7-A395D74A9F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12F74C-F870-E25D-611E-E4FCD95B82A2}"/>
              </a:ext>
            </a:extLst>
          </p:cNvPr>
          <p:cNvSpPr>
            <a:spLocks noGrp="1"/>
          </p:cNvSpPr>
          <p:nvPr>
            <p:ph type="dt" sz="half" idx="10"/>
          </p:nvPr>
        </p:nvSpPr>
        <p:spPr/>
        <p:txBody>
          <a:bodyPr/>
          <a:lstStyle/>
          <a:p>
            <a:fld id="{079A5486-4EB0-447A-B5F7-5C4AFBDF751C}" type="datetimeFigureOut">
              <a:rPr lang="en-US" smtClean="0"/>
              <a:t>12/19/2024</a:t>
            </a:fld>
            <a:endParaRPr lang="en-US"/>
          </a:p>
        </p:txBody>
      </p:sp>
      <p:sp>
        <p:nvSpPr>
          <p:cNvPr id="6" name="Footer Placeholder 5">
            <a:extLst>
              <a:ext uri="{FF2B5EF4-FFF2-40B4-BE49-F238E27FC236}">
                <a16:creationId xmlns:a16="http://schemas.microsoft.com/office/drawing/2014/main" id="{E5BAEDD5-44E1-D50F-B560-DA87B4AD05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D4D66-98DF-C27B-1AFF-B2672E4826A6}"/>
              </a:ext>
            </a:extLst>
          </p:cNvPr>
          <p:cNvSpPr>
            <a:spLocks noGrp="1"/>
          </p:cNvSpPr>
          <p:nvPr>
            <p:ph type="sldNum" sz="quarter" idx="12"/>
          </p:nvPr>
        </p:nvSpPr>
        <p:spPr/>
        <p:txBody>
          <a:bodyPr/>
          <a:lstStyle/>
          <a:p>
            <a:fld id="{EDC3976B-3BE4-444B-8916-40B865312F7B}" type="slidenum">
              <a:rPr lang="en-US" smtClean="0"/>
              <a:t>‹#›</a:t>
            </a:fld>
            <a:endParaRPr lang="en-US"/>
          </a:p>
        </p:txBody>
      </p:sp>
    </p:spTree>
    <p:extLst>
      <p:ext uri="{BB962C8B-B14F-4D97-AF65-F5344CB8AC3E}">
        <p14:creationId xmlns:p14="http://schemas.microsoft.com/office/powerpoint/2010/main" val="1389864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81AF-ED7F-7F36-3363-8622511DC1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0EC470-A2BC-EB09-5B59-E2E55D080B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B0A3EA-1364-F0F9-2A24-9AF6F1786C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5AF90-D9C9-8615-E962-C67A7DF4A5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CBDC76-6A2F-9104-A8FA-E31E0B55CD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398EE1-4291-13F9-75CF-110938AAC7D5}"/>
              </a:ext>
            </a:extLst>
          </p:cNvPr>
          <p:cNvSpPr>
            <a:spLocks noGrp="1"/>
          </p:cNvSpPr>
          <p:nvPr>
            <p:ph type="dt" sz="half" idx="10"/>
          </p:nvPr>
        </p:nvSpPr>
        <p:spPr/>
        <p:txBody>
          <a:bodyPr/>
          <a:lstStyle/>
          <a:p>
            <a:fld id="{079A5486-4EB0-447A-B5F7-5C4AFBDF751C}" type="datetimeFigureOut">
              <a:rPr lang="en-US" smtClean="0"/>
              <a:t>12/19/2024</a:t>
            </a:fld>
            <a:endParaRPr lang="en-US"/>
          </a:p>
        </p:txBody>
      </p:sp>
      <p:sp>
        <p:nvSpPr>
          <p:cNvPr id="8" name="Footer Placeholder 7">
            <a:extLst>
              <a:ext uri="{FF2B5EF4-FFF2-40B4-BE49-F238E27FC236}">
                <a16:creationId xmlns:a16="http://schemas.microsoft.com/office/drawing/2014/main" id="{C8596DA9-B48E-3667-C201-F1A5EDCD3C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61DE63-4106-C50C-4A7A-1E174DCD0992}"/>
              </a:ext>
            </a:extLst>
          </p:cNvPr>
          <p:cNvSpPr>
            <a:spLocks noGrp="1"/>
          </p:cNvSpPr>
          <p:nvPr>
            <p:ph type="sldNum" sz="quarter" idx="12"/>
          </p:nvPr>
        </p:nvSpPr>
        <p:spPr/>
        <p:txBody>
          <a:bodyPr/>
          <a:lstStyle/>
          <a:p>
            <a:fld id="{EDC3976B-3BE4-444B-8916-40B865312F7B}" type="slidenum">
              <a:rPr lang="en-US" smtClean="0"/>
              <a:t>‹#›</a:t>
            </a:fld>
            <a:endParaRPr lang="en-US"/>
          </a:p>
        </p:txBody>
      </p:sp>
    </p:spTree>
    <p:extLst>
      <p:ext uri="{BB962C8B-B14F-4D97-AF65-F5344CB8AC3E}">
        <p14:creationId xmlns:p14="http://schemas.microsoft.com/office/powerpoint/2010/main" val="3666396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5B2A-DE78-7F77-EDA0-1AC21138C8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D1163D-3A0D-84A8-2CE1-A5C42459CA54}"/>
              </a:ext>
            </a:extLst>
          </p:cNvPr>
          <p:cNvSpPr>
            <a:spLocks noGrp="1"/>
          </p:cNvSpPr>
          <p:nvPr>
            <p:ph type="dt" sz="half" idx="10"/>
          </p:nvPr>
        </p:nvSpPr>
        <p:spPr/>
        <p:txBody>
          <a:bodyPr/>
          <a:lstStyle/>
          <a:p>
            <a:fld id="{079A5486-4EB0-447A-B5F7-5C4AFBDF751C}" type="datetimeFigureOut">
              <a:rPr lang="en-US" smtClean="0"/>
              <a:t>12/19/2024</a:t>
            </a:fld>
            <a:endParaRPr lang="en-US"/>
          </a:p>
        </p:txBody>
      </p:sp>
      <p:sp>
        <p:nvSpPr>
          <p:cNvPr id="4" name="Footer Placeholder 3">
            <a:extLst>
              <a:ext uri="{FF2B5EF4-FFF2-40B4-BE49-F238E27FC236}">
                <a16:creationId xmlns:a16="http://schemas.microsoft.com/office/drawing/2014/main" id="{98FB0061-E739-1A94-691A-7F56F22C79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75F4A4-57A9-5DEA-DE2E-057101EEF4D9}"/>
              </a:ext>
            </a:extLst>
          </p:cNvPr>
          <p:cNvSpPr>
            <a:spLocks noGrp="1"/>
          </p:cNvSpPr>
          <p:nvPr>
            <p:ph type="sldNum" sz="quarter" idx="12"/>
          </p:nvPr>
        </p:nvSpPr>
        <p:spPr/>
        <p:txBody>
          <a:bodyPr/>
          <a:lstStyle/>
          <a:p>
            <a:fld id="{EDC3976B-3BE4-444B-8916-40B865312F7B}" type="slidenum">
              <a:rPr lang="en-US" smtClean="0"/>
              <a:t>‹#›</a:t>
            </a:fld>
            <a:endParaRPr lang="en-US"/>
          </a:p>
        </p:txBody>
      </p:sp>
    </p:spTree>
    <p:extLst>
      <p:ext uri="{BB962C8B-B14F-4D97-AF65-F5344CB8AC3E}">
        <p14:creationId xmlns:p14="http://schemas.microsoft.com/office/powerpoint/2010/main" val="889982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F1A747-70FF-D77E-DC9A-6B75E9C86751}"/>
              </a:ext>
            </a:extLst>
          </p:cNvPr>
          <p:cNvSpPr>
            <a:spLocks noGrp="1"/>
          </p:cNvSpPr>
          <p:nvPr>
            <p:ph type="dt" sz="half" idx="10"/>
          </p:nvPr>
        </p:nvSpPr>
        <p:spPr/>
        <p:txBody>
          <a:bodyPr/>
          <a:lstStyle/>
          <a:p>
            <a:fld id="{079A5486-4EB0-447A-B5F7-5C4AFBDF751C}" type="datetimeFigureOut">
              <a:rPr lang="en-US" smtClean="0"/>
              <a:t>12/19/2024</a:t>
            </a:fld>
            <a:endParaRPr lang="en-US"/>
          </a:p>
        </p:txBody>
      </p:sp>
      <p:sp>
        <p:nvSpPr>
          <p:cNvPr id="3" name="Footer Placeholder 2">
            <a:extLst>
              <a:ext uri="{FF2B5EF4-FFF2-40B4-BE49-F238E27FC236}">
                <a16:creationId xmlns:a16="http://schemas.microsoft.com/office/drawing/2014/main" id="{BC22A6F0-1127-B6A7-6D3E-70DDA818EF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BF79C5-3379-7F02-6F35-CB15540E0285}"/>
              </a:ext>
            </a:extLst>
          </p:cNvPr>
          <p:cNvSpPr>
            <a:spLocks noGrp="1"/>
          </p:cNvSpPr>
          <p:nvPr>
            <p:ph type="sldNum" sz="quarter" idx="12"/>
          </p:nvPr>
        </p:nvSpPr>
        <p:spPr/>
        <p:txBody>
          <a:bodyPr/>
          <a:lstStyle/>
          <a:p>
            <a:fld id="{EDC3976B-3BE4-444B-8916-40B865312F7B}" type="slidenum">
              <a:rPr lang="en-US" smtClean="0"/>
              <a:t>‹#›</a:t>
            </a:fld>
            <a:endParaRPr lang="en-US"/>
          </a:p>
        </p:txBody>
      </p:sp>
    </p:spTree>
    <p:extLst>
      <p:ext uri="{BB962C8B-B14F-4D97-AF65-F5344CB8AC3E}">
        <p14:creationId xmlns:p14="http://schemas.microsoft.com/office/powerpoint/2010/main" val="105316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A1CFD-DD83-1617-338D-7F6053C80E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A948F8-EBA9-4649-A1F5-F5C985DBDB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4BF36C-EA06-5A92-DF11-EE7251F53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C49AA8-41F9-F0EF-423C-4A0DCF8B709B}"/>
              </a:ext>
            </a:extLst>
          </p:cNvPr>
          <p:cNvSpPr>
            <a:spLocks noGrp="1"/>
          </p:cNvSpPr>
          <p:nvPr>
            <p:ph type="dt" sz="half" idx="10"/>
          </p:nvPr>
        </p:nvSpPr>
        <p:spPr/>
        <p:txBody>
          <a:bodyPr/>
          <a:lstStyle/>
          <a:p>
            <a:fld id="{079A5486-4EB0-447A-B5F7-5C4AFBDF751C}" type="datetimeFigureOut">
              <a:rPr lang="en-US" smtClean="0"/>
              <a:t>12/19/2024</a:t>
            </a:fld>
            <a:endParaRPr lang="en-US"/>
          </a:p>
        </p:txBody>
      </p:sp>
      <p:sp>
        <p:nvSpPr>
          <p:cNvPr id="6" name="Footer Placeholder 5">
            <a:extLst>
              <a:ext uri="{FF2B5EF4-FFF2-40B4-BE49-F238E27FC236}">
                <a16:creationId xmlns:a16="http://schemas.microsoft.com/office/drawing/2014/main" id="{EA7C3EC8-E473-AD9D-4CDC-5B6319772C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9878AF-1D92-1981-0F61-162536B20849}"/>
              </a:ext>
            </a:extLst>
          </p:cNvPr>
          <p:cNvSpPr>
            <a:spLocks noGrp="1"/>
          </p:cNvSpPr>
          <p:nvPr>
            <p:ph type="sldNum" sz="quarter" idx="12"/>
          </p:nvPr>
        </p:nvSpPr>
        <p:spPr/>
        <p:txBody>
          <a:bodyPr/>
          <a:lstStyle/>
          <a:p>
            <a:fld id="{EDC3976B-3BE4-444B-8916-40B865312F7B}" type="slidenum">
              <a:rPr lang="en-US" smtClean="0"/>
              <a:t>‹#›</a:t>
            </a:fld>
            <a:endParaRPr lang="en-US"/>
          </a:p>
        </p:txBody>
      </p:sp>
    </p:spTree>
    <p:extLst>
      <p:ext uri="{BB962C8B-B14F-4D97-AF65-F5344CB8AC3E}">
        <p14:creationId xmlns:p14="http://schemas.microsoft.com/office/powerpoint/2010/main" val="3412870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8A40-F9AE-7A27-7F7F-E2EFC2874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919E5E-EFC5-5F2C-755E-2D5F980760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568ED8-FB05-52ED-F4E8-0A3978D45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81EC4F-20D9-397B-A634-3760022B4CAE}"/>
              </a:ext>
            </a:extLst>
          </p:cNvPr>
          <p:cNvSpPr>
            <a:spLocks noGrp="1"/>
          </p:cNvSpPr>
          <p:nvPr>
            <p:ph type="dt" sz="half" idx="10"/>
          </p:nvPr>
        </p:nvSpPr>
        <p:spPr/>
        <p:txBody>
          <a:bodyPr/>
          <a:lstStyle/>
          <a:p>
            <a:fld id="{079A5486-4EB0-447A-B5F7-5C4AFBDF751C}" type="datetimeFigureOut">
              <a:rPr lang="en-US" smtClean="0"/>
              <a:t>12/19/2024</a:t>
            </a:fld>
            <a:endParaRPr lang="en-US"/>
          </a:p>
        </p:txBody>
      </p:sp>
      <p:sp>
        <p:nvSpPr>
          <p:cNvPr id="6" name="Footer Placeholder 5">
            <a:extLst>
              <a:ext uri="{FF2B5EF4-FFF2-40B4-BE49-F238E27FC236}">
                <a16:creationId xmlns:a16="http://schemas.microsoft.com/office/drawing/2014/main" id="{B6D47B27-1F53-2849-7A2B-7AF6CA5FF8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E908BB-D60E-6CE8-C01F-CA5A253A970C}"/>
              </a:ext>
            </a:extLst>
          </p:cNvPr>
          <p:cNvSpPr>
            <a:spLocks noGrp="1"/>
          </p:cNvSpPr>
          <p:nvPr>
            <p:ph type="sldNum" sz="quarter" idx="12"/>
          </p:nvPr>
        </p:nvSpPr>
        <p:spPr/>
        <p:txBody>
          <a:bodyPr/>
          <a:lstStyle/>
          <a:p>
            <a:fld id="{EDC3976B-3BE4-444B-8916-40B865312F7B}" type="slidenum">
              <a:rPr lang="en-US" smtClean="0"/>
              <a:t>‹#›</a:t>
            </a:fld>
            <a:endParaRPr lang="en-US"/>
          </a:p>
        </p:txBody>
      </p:sp>
    </p:spTree>
    <p:extLst>
      <p:ext uri="{BB962C8B-B14F-4D97-AF65-F5344CB8AC3E}">
        <p14:creationId xmlns:p14="http://schemas.microsoft.com/office/powerpoint/2010/main" val="399438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6A156B-2037-1B17-1543-A9E98FEE2B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F6FD09-D8B6-B4AE-CEF5-E284B146D6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0F6A7-AB3F-78B5-2339-010FD0C24B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A5486-4EB0-447A-B5F7-5C4AFBDF751C}" type="datetimeFigureOut">
              <a:rPr lang="en-US" smtClean="0"/>
              <a:t>12/19/2024</a:t>
            </a:fld>
            <a:endParaRPr lang="en-US"/>
          </a:p>
        </p:txBody>
      </p:sp>
      <p:sp>
        <p:nvSpPr>
          <p:cNvPr id="5" name="Footer Placeholder 4">
            <a:extLst>
              <a:ext uri="{FF2B5EF4-FFF2-40B4-BE49-F238E27FC236}">
                <a16:creationId xmlns:a16="http://schemas.microsoft.com/office/drawing/2014/main" id="{D4AA2105-7FC2-2214-5706-75CAE874D2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5458A2-B573-1287-998D-F736F129F6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3976B-3BE4-444B-8916-40B865312F7B}" type="slidenum">
              <a:rPr lang="en-US" smtClean="0"/>
              <a:t>‹#›</a:t>
            </a:fld>
            <a:endParaRPr lang="en-US"/>
          </a:p>
        </p:txBody>
      </p:sp>
    </p:spTree>
    <p:extLst>
      <p:ext uri="{BB962C8B-B14F-4D97-AF65-F5344CB8AC3E}">
        <p14:creationId xmlns:p14="http://schemas.microsoft.com/office/powerpoint/2010/main" val="2758271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2545358"/>
            <a:ext cx="6297018" cy="1181298"/>
          </a:xfrm>
          <a:prstGeom prst="rect">
            <a:avLst/>
          </a:prstGeom>
          <a:noFill/>
          <a:ln/>
        </p:spPr>
        <p:txBody>
          <a:bodyPr wrap="square" lIns="0" tIns="0" rIns="0" bIns="0" rtlCol="0" anchor="t"/>
          <a:lstStyle/>
          <a:p>
            <a:pPr>
              <a:lnSpc>
                <a:spcPts val="4625"/>
              </a:lnSpc>
            </a:pPr>
            <a:r>
              <a:rPr lang="en-US" sz="3708" b="1" kern="0" spc="-112" dirty="0">
                <a:solidFill>
                  <a:srgbClr val="000000"/>
                </a:solidFill>
                <a:latin typeface="Inter Bold" pitchFamily="34" charset="0"/>
                <a:ea typeface="Inter Bold" pitchFamily="34" charset="-122"/>
                <a:cs typeface="Inter Bold" pitchFamily="34" charset="-120"/>
              </a:rPr>
              <a:t>Data Mining With Deep Learning</a:t>
            </a:r>
            <a:endParaRPr lang="en-US" sz="3708" dirty="0"/>
          </a:p>
        </p:txBody>
      </p:sp>
      <p:sp>
        <p:nvSpPr>
          <p:cNvPr id="4" name="Text 1"/>
          <p:cNvSpPr/>
          <p:nvPr/>
        </p:nvSpPr>
        <p:spPr>
          <a:xfrm>
            <a:off x="661492" y="4010125"/>
            <a:ext cx="6297018" cy="1765033"/>
          </a:xfrm>
          <a:prstGeom prst="rect">
            <a:avLst/>
          </a:prstGeom>
          <a:noFill/>
          <a:ln/>
        </p:spPr>
        <p:txBody>
          <a:bodyPr wrap="none" lIns="0" tIns="0" rIns="0" bIns="0" rtlCol="0" anchor="t"/>
          <a:lstStyle/>
          <a:p>
            <a:pPr>
              <a:lnSpc>
                <a:spcPts val="2375"/>
              </a:lnSpc>
            </a:pPr>
            <a:r>
              <a:rPr lang="en-US" sz="1458" b="1" kern="0" spc="-30" dirty="0">
                <a:solidFill>
                  <a:srgbClr val="272525"/>
                </a:solidFill>
                <a:latin typeface="Inter" pitchFamily="34" charset="0"/>
                <a:ea typeface="Inter" pitchFamily="34" charset="-122"/>
                <a:cs typeface="Inter" pitchFamily="34" charset="-120"/>
              </a:rPr>
              <a:t>Jiban-Ul Azam Chowdhury </a:t>
            </a:r>
            <a:r>
              <a:rPr lang="en-US" sz="1458" b="1" kern="0" spc="-30" dirty="0" err="1">
                <a:solidFill>
                  <a:srgbClr val="272525"/>
                </a:solidFill>
                <a:latin typeface="Inter" pitchFamily="34" charset="0"/>
                <a:ea typeface="Inter" pitchFamily="34" charset="-122"/>
                <a:cs typeface="Inter" pitchFamily="34" charset="-120"/>
              </a:rPr>
              <a:t>Shafin</a:t>
            </a:r>
            <a:endParaRPr lang="en-US" sz="1458" b="1" kern="0" spc="-30" dirty="0">
              <a:solidFill>
                <a:srgbClr val="272525"/>
              </a:solidFill>
              <a:latin typeface="Inter" pitchFamily="34" charset="0"/>
              <a:ea typeface="Inter" pitchFamily="34" charset="-122"/>
              <a:cs typeface="Inter" pitchFamily="34" charset="-120"/>
            </a:endParaRPr>
          </a:p>
          <a:p>
            <a:pPr>
              <a:lnSpc>
                <a:spcPts val="2375"/>
              </a:lnSpc>
            </a:pPr>
            <a:endParaRPr lang="en-US" sz="1458" b="1" kern="0" spc="-30" dirty="0">
              <a:solidFill>
                <a:srgbClr val="272525"/>
              </a:solidFill>
              <a:latin typeface="Inter" pitchFamily="34" charset="0"/>
              <a:ea typeface="Inter" pitchFamily="34" charset="-122"/>
              <a:cs typeface="Inter" pitchFamily="34" charset="-120"/>
            </a:endParaRPr>
          </a:p>
          <a:p>
            <a:pPr>
              <a:lnSpc>
                <a:spcPts val="2375"/>
              </a:lnSpc>
            </a:pPr>
            <a:r>
              <a:rPr lang="en-US" sz="1458" b="1" kern="0" spc="-30" dirty="0">
                <a:solidFill>
                  <a:srgbClr val="272525"/>
                </a:solidFill>
                <a:latin typeface="Inter" pitchFamily="34" charset="0"/>
                <a:ea typeface="Inter" pitchFamily="34" charset="-122"/>
              </a:rPr>
              <a:t>Submitted To:</a:t>
            </a:r>
          </a:p>
          <a:p>
            <a:pPr>
              <a:lnSpc>
                <a:spcPts val="2375"/>
              </a:lnSpc>
            </a:pPr>
            <a:r>
              <a:rPr lang="en-US" sz="1600" b="1" dirty="0"/>
              <a:t>Achim </a:t>
            </a:r>
            <a:r>
              <a:rPr lang="en-US" sz="1600" b="1" dirty="0" err="1"/>
              <a:t>Rettberg</a:t>
            </a:r>
            <a:endParaRPr lang="en-US" sz="1600" b="1" dirty="0"/>
          </a:p>
          <a:p>
            <a:pPr>
              <a:lnSpc>
                <a:spcPts val="2375"/>
              </a:lnSpc>
            </a:pPr>
            <a:r>
              <a:rPr lang="en-US" sz="1600" b="1" dirty="0"/>
              <a:t>Charles Steinmetz </a:t>
            </a:r>
          </a:p>
          <a:p>
            <a:pPr>
              <a:lnSpc>
                <a:spcPts val="2375"/>
              </a:lnSpc>
            </a:pPr>
            <a:r>
              <a:rPr lang="en-US" sz="1600" b="1" dirty="0"/>
              <a:t>Narmada </a:t>
            </a:r>
            <a:r>
              <a:rPr lang="en-US" sz="1600" b="1" dirty="0" err="1"/>
              <a:t>Ambigapathy</a:t>
            </a:r>
            <a:endParaRPr lang="en-US" sz="1458" b="1" dirty="0"/>
          </a:p>
        </p:txBody>
      </p:sp>
      <p:pic>
        <p:nvPicPr>
          <p:cNvPr id="6" name="Picture 5">
            <a:extLst>
              <a:ext uri="{FF2B5EF4-FFF2-40B4-BE49-F238E27FC236}">
                <a16:creationId xmlns:a16="http://schemas.microsoft.com/office/drawing/2014/main" id="{3959DB06-58D5-3EA3-E73B-94C042D34D19}"/>
              </a:ext>
            </a:extLst>
          </p:cNvPr>
          <p:cNvPicPr>
            <a:picLocks noChangeAspect="1"/>
          </p:cNvPicPr>
          <p:nvPr/>
        </p:nvPicPr>
        <p:blipFill>
          <a:blip r:embed="rId4"/>
          <a:stretch>
            <a:fillRect/>
          </a:stretch>
        </p:blipFill>
        <p:spPr>
          <a:xfrm>
            <a:off x="5341041" y="4549220"/>
            <a:ext cx="1390650" cy="1238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3C2DD4-5083-687F-661E-74DC0486A51C}"/>
              </a:ext>
            </a:extLst>
          </p:cNvPr>
          <p:cNvPicPr>
            <a:picLocks noChangeAspect="1"/>
          </p:cNvPicPr>
          <p:nvPr/>
        </p:nvPicPr>
        <p:blipFill>
          <a:blip r:embed="rId2"/>
          <a:stretch>
            <a:fillRect/>
          </a:stretch>
        </p:blipFill>
        <p:spPr>
          <a:xfrm>
            <a:off x="6007657" y="1157286"/>
            <a:ext cx="6184342" cy="4021001"/>
          </a:xfrm>
          <a:prstGeom prst="rect">
            <a:avLst/>
          </a:prstGeom>
        </p:spPr>
      </p:pic>
      <p:pic>
        <p:nvPicPr>
          <p:cNvPr id="4" name="Picture 3">
            <a:extLst>
              <a:ext uri="{FF2B5EF4-FFF2-40B4-BE49-F238E27FC236}">
                <a16:creationId xmlns:a16="http://schemas.microsoft.com/office/drawing/2014/main" id="{DC9CC490-0727-0B74-90CA-D82BF8CCFDCE}"/>
              </a:ext>
            </a:extLst>
          </p:cNvPr>
          <p:cNvPicPr>
            <a:picLocks noChangeAspect="1"/>
          </p:cNvPicPr>
          <p:nvPr/>
        </p:nvPicPr>
        <p:blipFill>
          <a:blip r:embed="rId3"/>
          <a:stretch>
            <a:fillRect/>
          </a:stretch>
        </p:blipFill>
        <p:spPr>
          <a:xfrm>
            <a:off x="1" y="1157286"/>
            <a:ext cx="6096000" cy="4543425"/>
          </a:xfrm>
          <a:prstGeom prst="rect">
            <a:avLst/>
          </a:prstGeom>
        </p:spPr>
      </p:pic>
    </p:spTree>
    <p:extLst>
      <p:ext uri="{BB962C8B-B14F-4D97-AF65-F5344CB8AC3E}">
        <p14:creationId xmlns:p14="http://schemas.microsoft.com/office/powerpoint/2010/main" val="62688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930540-9B69-25DE-AC10-02EE36A30568}"/>
              </a:ext>
            </a:extLst>
          </p:cNvPr>
          <p:cNvPicPr>
            <a:picLocks noChangeAspect="1"/>
          </p:cNvPicPr>
          <p:nvPr/>
        </p:nvPicPr>
        <p:blipFill>
          <a:blip r:embed="rId2"/>
          <a:stretch>
            <a:fillRect/>
          </a:stretch>
        </p:blipFill>
        <p:spPr>
          <a:xfrm>
            <a:off x="6151899" y="5069372"/>
            <a:ext cx="5947450" cy="804655"/>
          </a:xfrm>
          <a:prstGeom prst="rect">
            <a:avLst/>
          </a:prstGeom>
        </p:spPr>
      </p:pic>
      <p:pic>
        <p:nvPicPr>
          <p:cNvPr id="9" name="Picture 8">
            <a:extLst>
              <a:ext uri="{FF2B5EF4-FFF2-40B4-BE49-F238E27FC236}">
                <a16:creationId xmlns:a16="http://schemas.microsoft.com/office/drawing/2014/main" id="{8154BD86-844C-D2AB-692D-01F772F48ECC}"/>
              </a:ext>
            </a:extLst>
          </p:cNvPr>
          <p:cNvPicPr>
            <a:picLocks noChangeAspect="1"/>
          </p:cNvPicPr>
          <p:nvPr/>
        </p:nvPicPr>
        <p:blipFill>
          <a:blip r:embed="rId3"/>
          <a:stretch>
            <a:fillRect/>
          </a:stretch>
        </p:blipFill>
        <p:spPr>
          <a:xfrm>
            <a:off x="801757" y="447882"/>
            <a:ext cx="4863257" cy="3676857"/>
          </a:xfrm>
          <a:prstGeom prst="rect">
            <a:avLst/>
          </a:prstGeom>
        </p:spPr>
      </p:pic>
      <p:pic>
        <p:nvPicPr>
          <p:cNvPr id="11" name="Picture 10">
            <a:extLst>
              <a:ext uri="{FF2B5EF4-FFF2-40B4-BE49-F238E27FC236}">
                <a16:creationId xmlns:a16="http://schemas.microsoft.com/office/drawing/2014/main" id="{71B9605F-939D-7A59-5FC9-48203E9719C1}"/>
              </a:ext>
            </a:extLst>
          </p:cNvPr>
          <p:cNvPicPr>
            <a:picLocks noChangeAspect="1"/>
          </p:cNvPicPr>
          <p:nvPr/>
        </p:nvPicPr>
        <p:blipFill>
          <a:blip r:embed="rId4"/>
          <a:stretch>
            <a:fillRect/>
          </a:stretch>
        </p:blipFill>
        <p:spPr>
          <a:xfrm>
            <a:off x="5933660" y="1064524"/>
            <a:ext cx="5566351" cy="2652714"/>
          </a:xfrm>
          <a:prstGeom prst="rect">
            <a:avLst/>
          </a:prstGeom>
        </p:spPr>
      </p:pic>
      <p:pic>
        <p:nvPicPr>
          <p:cNvPr id="13" name="Picture 12">
            <a:extLst>
              <a:ext uri="{FF2B5EF4-FFF2-40B4-BE49-F238E27FC236}">
                <a16:creationId xmlns:a16="http://schemas.microsoft.com/office/drawing/2014/main" id="{BF11A40C-E511-86F6-FD97-968FC1DE0A87}"/>
              </a:ext>
            </a:extLst>
          </p:cNvPr>
          <p:cNvPicPr>
            <a:picLocks noChangeAspect="1"/>
          </p:cNvPicPr>
          <p:nvPr/>
        </p:nvPicPr>
        <p:blipFill>
          <a:blip r:embed="rId5"/>
          <a:stretch>
            <a:fillRect/>
          </a:stretch>
        </p:blipFill>
        <p:spPr>
          <a:xfrm>
            <a:off x="801757" y="4485861"/>
            <a:ext cx="5381625" cy="1971675"/>
          </a:xfrm>
          <a:prstGeom prst="rect">
            <a:avLst/>
          </a:prstGeom>
        </p:spPr>
      </p:pic>
    </p:spTree>
    <p:extLst>
      <p:ext uri="{BB962C8B-B14F-4D97-AF65-F5344CB8AC3E}">
        <p14:creationId xmlns:p14="http://schemas.microsoft.com/office/powerpoint/2010/main" val="1327951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02953" y="1015901"/>
            <a:ext cx="5916513" cy="538361"/>
          </a:xfrm>
          <a:prstGeom prst="rect">
            <a:avLst/>
          </a:prstGeom>
          <a:noFill/>
          <a:ln/>
        </p:spPr>
        <p:txBody>
          <a:bodyPr wrap="none" lIns="0" tIns="0" rIns="0" bIns="0" rtlCol="0" anchor="t"/>
          <a:lstStyle/>
          <a:p>
            <a:pPr>
              <a:lnSpc>
                <a:spcPts val="4208"/>
              </a:lnSpc>
            </a:pPr>
            <a:r>
              <a:rPr lang="en-US" sz="3375" b="1" kern="0" spc="-102" dirty="0">
                <a:solidFill>
                  <a:srgbClr val="000000"/>
                </a:solidFill>
                <a:latin typeface="Inter Bold" pitchFamily="34" charset="0"/>
                <a:ea typeface="Inter Bold" pitchFamily="34" charset="-122"/>
                <a:cs typeface="Inter Bold" pitchFamily="34" charset="-120"/>
              </a:rPr>
              <a:t>Future Trends and Conclusion</a:t>
            </a:r>
            <a:endParaRPr lang="en-US" sz="3375" dirty="0"/>
          </a:p>
        </p:txBody>
      </p:sp>
      <p:sp>
        <p:nvSpPr>
          <p:cNvPr id="4" name="Text 1"/>
          <p:cNvSpPr/>
          <p:nvPr/>
        </p:nvSpPr>
        <p:spPr>
          <a:xfrm>
            <a:off x="602953" y="1812627"/>
            <a:ext cx="6414095" cy="1102122"/>
          </a:xfrm>
          <a:prstGeom prst="rect">
            <a:avLst/>
          </a:prstGeom>
          <a:noFill/>
          <a:ln/>
        </p:spPr>
        <p:txBody>
          <a:bodyPr wrap="square" lIns="0" tIns="0" rIns="0" bIns="0" rtlCol="0" anchor="t"/>
          <a:lstStyle/>
          <a:p>
            <a:pPr>
              <a:lnSpc>
                <a:spcPts val="2167"/>
              </a:lnSpc>
            </a:pPr>
            <a:r>
              <a:rPr lang="en-US" sz="1333" kern="0" spc="-27" dirty="0">
                <a:solidFill>
                  <a:srgbClr val="272525"/>
                </a:solidFill>
                <a:latin typeface="Inter" pitchFamily="34" charset="0"/>
                <a:ea typeface="Inter" pitchFamily="34" charset="-122"/>
                <a:cs typeface="Inter" pitchFamily="34" charset="-120"/>
              </a:rPr>
              <a:t>The integration of data mining and deep learning continues to evolve, opening new possibilities while also presenting challenges. Future trends include applications in autonomous systems, knowledge graph mining, and quantum computing for data processing.</a:t>
            </a:r>
            <a:endParaRPr lang="en-US" sz="1333" dirty="0"/>
          </a:p>
        </p:txBody>
      </p:sp>
      <p:sp>
        <p:nvSpPr>
          <p:cNvPr id="5" name="Shape 2"/>
          <p:cNvSpPr/>
          <p:nvPr/>
        </p:nvSpPr>
        <p:spPr>
          <a:xfrm>
            <a:off x="602953" y="3108523"/>
            <a:ext cx="3120926" cy="1280617"/>
          </a:xfrm>
          <a:prstGeom prst="roundRect">
            <a:avLst>
              <a:gd name="adj" fmla="val 5650"/>
            </a:avLst>
          </a:prstGeom>
          <a:solidFill>
            <a:srgbClr val="DADBF1"/>
          </a:solidFill>
          <a:ln w="7620">
            <a:solidFill>
              <a:srgbClr val="C0C1D7"/>
            </a:solidFill>
            <a:prstDash val="solid"/>
          </a:ln>
        </p:spPr>
      </p:sp>
      <p:sp>
        <p:nvSpPr>
          <p:cNvPr id="6" name="Text 3"/>
          <p:cNvSpPr/>
          <p:nvPr/>
        </p:nvSpPr>
        <p:spPr>
          <a:xfrm>
            <a:off x="781546" y="3287117"/>
            <a:ext cx="2153344" cy="269082"/>
          </a:xfrm>
          <a:prstGeom prst="rect">
            <a:avLst/>
          </a:prstGeom>
          <a:noFill/>
          <a:ln/>
        </p:spPr>
        <p:txBody>
          <a:bodyPr wrap="none" lIns="0" tIns="0" rIns="0" bIns="0" rtlCol="0" anchor="t"/>
          <a:lstStyle/>
          <a:p>
            <a:pPr>
              <a:lnSpc>
                <a:spcPts val="2083"/>
              </a:lnSpc>
            </a:pPr>
            <a:r>
              <a:rPr lang="en-US" sz="1667" b="1" kern="0" spc="-51" dirty="0">
                <a:solidFill>
                  <a:srgbClr val="272525"/>
                </a:solidFill>
                <a:latin typeface="Inter Bold" pitchFamily="34" charset="0"/>
                <a:ea typeface="Inter Bold" pitchFamily="34" charset="-122"/>
                <a:cs typeface="Inter Bold" pitchFamily="34" charset="-120"/>
              </a:rPr>
              <a:t>Ethical Concerns</a:t>
            </a:r>
            <a:endParaRPr lang="en-US" sz="1667" dirty="0"/>
          </a:p>
        </p:txBody>
      </p:sp>
      <p:sp>
        <p:nvSpPr>
          <p:cNvPr id="7" name="Text 4"/>
          <p:cNvSpPr/>
          <p:nvPr/>
        </p:nvSpPr>
        <p:spPr>
          <a:xfrm>
            <a:off x="781546" y="3659485"/>
            <a:ext cx="2763738" cy="551061"/>
          </a:xfrm>
          <a:prstGeom prst="rect">
            <a:avLst/>
          </a:prstGeom>
          <a:noFill/>
          <a:ln/>
        </p:spPr>
        <p:txBody>
          <a:bodyPr wrap="square" lIns="0" tIns="0" rIns="0" bIns="0" rtlCol="0" anchor="t"/>
          <a:lstStyle/>
          <a:p>
            <a:pPr>
              <a:lnSpc>
                <a:spcPts val="2167"/>
              </a:lnSpc>
            </a:pPr>
            <a:r>
              <a:rPr lang="en-US" sz="1333" kern="0" spc="-27" dirty="0">
                <a:solidFill>
                  <a:srgbClr val="272525"/>
                </a:solidFill>
                <a:latin typeface="Inter" pitchFamily="34" charset="0"/>
                <a:ea typeface="Inter" pitchFamily="34" charset="-122"/>
                <a:cs typeface="Inter" pitchFamily="34" charset="-120"/>
              </a:rPr>
              <a:t>Addressing bias, transparency, and fairness in models</a:t>
            </a:r>
            <a:endParaRPr lang="en-US" sz="1333" dirty="0"/>
          </a:p>
        </p:txBody>
      </p:sp>
      <p:sp>
        <p:nvSpPr>
          <p:cNvPr id="8" name="Shape 5"/>
          <p:cNvSpPr/>
          <p:nvPr/>
        </p:nvSpPr>
        <p:spPr>
          <a:xfrm>
            <a:off x="3896122" y="3108523"/>
            <a:ext cx="3120926" cy="1280617"/>
          </a:xfrm>
          <a:prstGeom prst="roundRect">
            <a:avLst>
              <a:gd name="adj" fmla="val 5650"/>
            </a:avLst>
          </a:prstGeom>
          <a:solidFill>
            <a:srgbClr val="DADBF1"/>
          </a:solidFill>
          <a:ln w="7620">
            <a:solidFill>
              <a:srgbClr val="C0C1D7"/>
            </a:solidFill>
            <a:prstDash val="solid"/>
          </a:ln>
        </p:spPr>
      </p:sp>
      <p:sp>
        <p:nvSpPr>
          <p:cNvPr id="9" name="Text 6"/>
          <p:cNvSpPr/>
          <p:nvPr/>
        </p:nvSpPr>
        <p:spPr>
          <a:xfrm>
            <a:off x="4074716" y="3287117"/>
            <a:ext cx="2153344" cy="269082"/>
          </a:xfrm>
          <a:prstGeom prst="rect">
            <a:avLst/>
          </a:prstGeom>
          <a:noFill/>
          <a:ln/>
        </p:spPr>
        <p:txBody>
          <a:bodyPr wrap="none" lIns="0" tIns="0" rIns="0" bIns="0" rtlCol="0" anchor="t"/>
          <a:lstStyle/>
          <a:p>
            <a:pPr>
              <a:lnSpc>
                <a:spcPts val="2083"/>
              </a:lnSpc>
            </a:pPr>
            <a:r>
              <a:rPr lang="en-US" sz="1667" b="1" kern="0" spc="-51" dirty="0">
                <a:solidFill>
                  <a:srgbClr val="272525"/>
                </a:solidFill>
                <a:latin typeface="Inter Bold" pitchFamily="34" charset="0"/>
                <a:ea typeface="Inter Bold" pitchFamily="34" charset="-122"/>
                <a:cs typeface="Inter Bold" pitchFamily="34" charset="-120"/>
              </a:rPr>
              <a:t>Generalizability</a:t>
            </a:r>
            <a:endParaRPr lang="en-US" sz="1667" dirty="0"/>
          </a:p>
        </p:txBody>
      </p:sp>
      <p:sp>
        <p:nvSpPr>
          <p:cNvPr id="10" name="Text 7"/>
          <p:cNvSpPr/>
          <p:nvPr/>
        </p:nvSpPr>
        <p:spPr>
          <a:xfrm>
            <a:off x="4074716" y="3659485"/>
            <a:ext cx="2763738" cy="551061"/>
          </a:xfrm>
          <a:prstGeom prst="rect">
            <a:avLst/>
          </a:prstGeom>
          <a:noFill/>
          <a:ln/>
        </p:spPr>
        <p:txBody>
          <a:bodyPr wrap="square" lIns="0" tIns="0" rIns="0" bIns="0" rtlCol="0" anchor="t"/>
          <a:lstStyle/>
          <a:p>
            <a:pPr>
              <a:lnSpc>
                <a:spcPts val="2167"/>
              </a:lnSpc>
            </a:pPr>
            <a:r>
              <a:rPr lang="en-US" sz="1333" kern="0" spc="-27" dirty="0">
                <a:solidFill>
                  <a:srgbClr val="272525"/>
                </a:solidFill>
                <a:latin typeface="Inter" pitchFamily="34" charset="0"/>
                <a:ea typeface="Inter" pitchFamily="34" charset="-122"/>
                <a:cs typeface="Inter" pitchFamily="34" charset="-120"/>
              </a:rPr>
              <a:t>Improving model adaptation to new data domains</a:t>
            </a:r>
            <a:endParaRPr lang="en-US" sz="1333" dirty="0"/>
          </a:p>
        </p:txBody>
      </p:sp>
      <p:sp>
        <p:nvSpPr>
          <p:cNvPr id="11" name="Shape 8"/>
          <p:cNvSpPr/>
          <p:nvPr/>
        </p:nvSpPr>
        <p:spPr>
          <a:xfrm>
            <a:off x="602953" y="4561383"/>
            <a:ext cx="3120926" cy="1280617"/>
          </a:xfrm>
          <a:prstGeom prst="roundRect">
            <a:avLst>
              <a:gd name="adj" fmla="val 5650"/>
            </a:avLst>
          </a:prstGeom>
          <a:solidFill>
            <a:srgbClr val="DADBF1"/>
          </a:solidFill>
          <a:ln w="7620">
            <a:solidFill>
              <a:srgbClr val="C0C1D7"/>
            </a:solidFill>
            <a:prstDash val="solid"/>
          </a:ln>
        </p:spPr>
      </p:sp>
      <p:sp>
        <p:nvSpPr>
          <p:cNvPr id="12" name="Text 9"/>
          <p:cNvSpPr/>
          <p:nvPr/>
        </p:nvSpPr>
        <p:spPr>
          <a:xfrm>
            <a:off x="781546" y="4739977"/>
            <a:ext cx="2153344" cy="269082"/>
          </a:xfrm>
          <a:prstGeom prst="rect">
            <a:avLst/>
          </a:prstGeom>
          <a:noFill/>
          <a:ln/>
        </p:spPr>
        <p:txBody>
          <a:bodyPr wrap="none" lIns="0" tIns="0" rIns="0" bIns="0" rtlCol="0" anchor="t"/>
          <a:lstStyle/>
          <a:p>
            <a:pPr>
              <a:lnSpc>
                <a:spcPts val="2083"/>
              </a:lnSpc>
            </a:pPr>
            <a:r>
              <a:rPr lang="en-US" sz="1667" b="1" kern="0" spc="-51" dirty="0">
                <a:solidFill>
                  <a:srgbClr val="272525"/>
                </a:solidFill>
                <a:latin typeface="Inter Bold" pitchFamily="34" charset="0"/>
                <a:ea typeface="Inter Bold" pitchFamily="34" charset="-122"/>
                <a:cs typeface="Inter Bold" pitchFamily="34" charset="-120"/>
              </a:rPr>
              <a:t>Privacy and Security</a:t>
            </a:r>
            <a:endParaRPr lang="en-US" sz="1667" dirty="0"/>
          </a:p>
        </p:txBody>
      </p:sp>
      <p:sp>
        <p:nvSpPr>
          <p:cNvPr id="13" name="Text 10"/>
          <p:cNvSpPr/>
          <p:nvPr/>
        </p:nvSpPr>
        <p:spPr>
          <a:xfrm>
            <a:off x="781546" y="5112345"/>
            <a:ext cx="2763738" cy="551061"/>
          </a:xfrm>
          <a:prstGeom prst="rect">
            <a:avLst/>
          </a:prstGeom>
          <a:noFill/>
          <a:ln/>
        </p:spPr>
        <p:txBody>
          <a:bodyPr wrap="square" lIns="0" tIns="0" rIns="0" bIns="0" rtlCol="0" anchor="t"/>
          <a:lstStyle/>
          <a:p>
            <a:pPr>
              <a:lnSpc>
                <a:spcPts val="2167"/>
              </a:lnSpc>
            </a:pPr>
            <a:r>
              <a:rPr lang="en-US" sz="1333" kern="0" spc="-27" dirty="0">
                <a:solidFill>
                  <a:srgbClr val="272525"/>
                </a:solidFill>
                <a:latin typeface="Inter" pitchFamily="34" charset="0"/>
                <a:ea typeface="Inter" pitchFamily="34" charset="-122"/>
                <a:cs typeface="Inter" pitchFamily="34" charset="-120"/>
              </a:rPr>
              <a:t>Ensuring data protection in increasingly pervasive systems</a:t>
            </a:r>
            <a:endParaRPr lang="en-US" sz="1333" dirty="0"/>
          </a:p>
        </p:txBody>
      </p:sp>
      <p:sp>
        <p:nvSpPr>
          <p:cNvPr id="14" name="Shape 11"/>
          <p:cNvSpPr/>
          <p:nvPr/>
        </p:nvSpPr>
        <p:spPr>
          <a:xfrm>
            <a:off x="3896122" y="4561383"/>
            <a:ext cx="3120926" cy="1280617"/>
          </a:xfrm>
          <a:prstGeom prst="roundRect">
            <a:avLst>
              <a:gd name="adj" fmla="val 5650"/>
            </a:avLst>
          </a:prstGeom>
          <a:solidFill>
            <a:srgbClr val="DADBF1"/>
          </a:solidFill>
          <a:ln w="7620">
            <a:solidFill>
              <a:srgbClr val="C0C1D7"/>
            </a:solidFill>
            <a:prstDash val="solid"/>
          </a:ln>
        </p:spPr>
      </p:sp>
      <p:sp>
        <p:nvSpPr>
          <p:cNvPr id="15" name="Text 12"/>
          <p:cNvSpPr/>
          <p:nvPr/>
        </p:nvSpPr>
        <p:spPr>
          <a:xfrm>
            <a:off x="4074716" y="4739977"/>
            <a:ext cx="2460030" cy="269082"/>
          </a:xfrm>
          <a:prstGeom prst="rect">
            <a:avLst/>
          </a:prstGeom>
          <a:noFill/>
          <a:ln/>
        </p:spPr>
        <p:txBody>
          <a:bodyPr wrap="none" lIns="0" tIns="0" rIns="0" bIns="0" rtlCol="0" anchor="t"/>
          <a:lstStyle/>
          <a:p>
            <a:pPr>
              <a:lnSpc>
                <a:spcPts val="2083"/>
              </a:lnSpc>
            </a:pPr>
            <a:r>
              <a:rPr lang="en-US" sz="1667" b="1" kern="0" spc="-51" dirty="0">
                <a:solidFill>
                  <a:srgbClr val="272525"/>
                </a:solidFill>
                <a:latin typeface="Inter Bold" pitchFamily="34" charset="0"/>
                <a:ea typeface="Inter Bold" pitchFamily="34" charset="-122"/>
                <a:cs typeface="Inter Bold" pitchFamily="34" charset="-120"/>
              </a:rPr>
              <a:t>Computational Demands</a:t>
            </a:r>
            <a:endParaRPr lang="en-US" sz="1667" dirty="0"/>
          </a:p>
        </p:txBody>
      </p:sp>
      <p:sp>
        <p:nvSpPr>
          <p:cNvPr id="16" name="Text 13"/>
          <p:cNvSpPr/>
          <p:nvPr/>
        </p:nvSpPr>
        <p:spPr>
          <a:xfrm>
            <a:off x="4074716" y="5112345"/>
            <a:ext cx="2763738" cy="551061"/>
          </a:xfrm>
          <a:prstGeom prst="rect">
            <a:avLst/>
          </a:prstGeom>
          <a:noFill/>
          <a:ln/>
        </p:spPr>
        <p:txBody>
          <a:bodyPr wrap="square" lIns="0" tIns="0" rIns="0" bIns="0" rtlCol="0" anchor="t"/>
          <a:lstStyle/>
          <a:p>
            <a:pPr>
              <a:lnSpc>
                <a:spcPts val="2167"/>
              </a:lnSpc>
            </a:pPr>
            <a:r>
              <a:rPr lang="en-US" sz="1333" kern="0" spc="-27" dirty="0">
                <a:solidFill>
                  <a:srgbClr val="272525"/>
                </a:solidFill>
                <a:latin typeface="Inter" pitchFamily="34" charset="0"/>
                <a:ea typeface="Inter" pitchFamily="34" charset="-122"/>
                <a:cs typeface="Inter" pitchFamily="34" charset="-120"/>
              </a:rPr>
              <a:t>Meeting the increasing need for processing power and efficiency</a:t>
            </a:r>
            <a:endParaRPr lang="en-US" sz="133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C25DA-5D21-6CEC-4EC4-047FB2C56902}"/>
              </a:ext>
            </a:extLst>
          </p:cNvPr>
          <p:cNvSpPr txBox="1"/>
          <p:nvPr/>
        </p:nvSpPr>
        <p:spPr>
          <a:xfrm>
            <a:off x="3318013" y="2773021"/>
            <a:ext cx="6848061" cy="769441"/>
          </a:xfrm>
          <a:prstGeom prst="rect">
            <a:avLst/>
          </a:prstGeom>
          <a:noFill/>
        </p:spPr>
        <p:txBody>
          <a:bodyPr wrap="square" rtlCol="0">
            <a:spAutoFit/>
          </a:bodyPr>
          <a:lstStyle/>
          <a:p>
            <a:r>
              <a:rPr lang="en-US" sz="4400" b="1" dirty="0"/>
              <a:t>Thanks for the attention</a:t>
            </a:r>
          </a:p>
        </p:txBody>
      </p:sp>
    </p:spTree>
    <p:extLst>
      <p:ext uri="{BB962C8B-B14F-4D97-AF65-F5344CB8AC3E}">
        <p14:creationId xmlns:p14="http://schemas.microsoft.com/office/powerpoint/2010/main" val="1188054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0">
            <a:extLst>
              <a:ext uri="{FF2B5EF4-FFF2-40B4-BE49-F238E27FC236}">
                <a16:creationId xmlns:a16="http://schemas.microsoft.com/office/drawing/2014/main" id="{C63DE746-8E22-6DBC-0C72-1A94E1339EB6}"/>
              </a:ext>
            </a:extLst>
          </p:cNvPr>
          <p:cNvSpPr/>
          <p:nvPr/>
        </p:nvSpPr>
        <p:spPr>
          <a:xfrm>
            <a:off x="4134621" y="245462"/>
            <a:ext cx="6109335" cy="568285"/>
          </a:xfrm>
          <a:prstGeom prst="rect">
            <a:avLst/>
          </a:prstGeom>
          <a:noFill/>
          <a:ln/>
        </p:spPr>
        <p:txBody>
          <a:bodyPr wrap="none" lIns="0" tIns="0" rIns="0" bIns="0" rtlCol="0" anchor="t"/>
          <a:lstStyle/>
          <a:p>
            <a:pPr marL="0" indent="0">
              <a:lnSpc>
                <a:spcPts val="4450"/>
              </a:lnSpc>
              <a:buNone/>
            </a:pPr>
            <a:r>
              <a:rPr lang="en-US" sz="3550" b="1" kern="0" spc="-107" dirty="0">
                <a:solidFill>
                  <a:srgbClr val="000000"/>
                </a:solidFill>
                <a:latin typeface="Inter Bold" pitchFamily="34" charset="0"/>
                <a:ea typeface="Inter Bold" pitchFamily="34" charset="-122"/>
                <a:cs typeface="Inter Bold" pitchFamily="34" charset="-120"/>
              </a:rPr>
              <a:t>           Data Mining</a:t>
            </a:r>
            <a:endParaRPr lang="en-US" sz="3550" dirty="0"/>
          </a:p>
        </p:txBody>
      </p:sp>
      <p:sp>
        <p:nvSpPr>
          <p:cNvPr id="26" name="Text 1">
            <a:extLst>
              <a:ext uri="{FF2B5EF4-FFF2-40B4-BE49-F238E27FC236}">
                <a16:creationId xmlns:a16="http://schemas.microsoft.com/office/drawing/2014/main" id="{DC335ACF-5986-8A19-E1F8-3D6E0F526C97}"/>
              </a:ext>
            </a:extLst>
          </p:cNvPr>
          <p:cNvSpPr/>
          <p:nvPr/>
        </p:nvSpPr>
        <p:spPr>
          <a:xfrm>
            <a:off x="5097149" y="990822"/>
            <a:ext cx="7870984" cy="872609"/>
          </a:xfrm>
          <a:prstGeom prst="rect">
            <a:avLst/>
          </a:prstGeom>
          <a:noFill/>
          <a:ln/>
        </p:spPr>
        <p:txBody>
          <a:bodyPr wrap="square" lIns="0" tIns="0" rIns="0" bIns="0" rtlCol="0" anchor="t"/>
          <a:lstStyle/>
          <a:p>
            <a:pPr marL="0" indent="0">
              <a:lnSpc>
                <a:spcPts val="2250"/>
              </a:lnSpc>
              <a:buNone/>
            </a:pPr>
            <a:r>
              <a:rPr lang="en-US" sz="1400" kern="0" spc="-29" dirty="0">
                <a:solidFill>
                  <a:srgbClr val="272525"/>
                </a:solidFill>
                <a:latin typeface="Inter" pitchFamily="34" charset="0"/>
                <a:ea typeface="Inter" pitchFamily="34" charset="-122"/>
                <a:cs typeface="Inter" pitchFamily="34" charset="-120"/>
              </a:rPr>
              <a:t>Data mining is the process of discovering patterns and insights from large datasets. It involves several key stages, including data collection, preprocessing, and transformation. Core techniques include classification, clustering, association rule mining, and anomaly detection.</a:t>
            </a:r>
            <a:endParaRPr lang="en-US" sz="1400" dirty="0"/>
          </a:p>
        </p:txBody>
      </p:sp>
      <p:sp>
        <p:nvSpPr>
          <p:cNvPr id="27" name="Shape 2">
            <a:extLst>
              <a:ext uri="{FF2B5EF4-FFF2-40B4-BE49-F238E27FC236}">
                <a16:creationId xmlns:a16="http://schemas.microsoft.com/office/drawing/2014/main" id="{48E512E9-8D54-E5DC-4B3C-26B9721F6E91}"/>
              </a:ext>
            </a:extLst>
          </p:cNvPr>
          <p:cNvSpPr/>
          <p:nvPr/>
        </p:nvSpPr>
        <p:spPr>
          <a:xfrm>
            <a:off x="5358490" y="2340634"/>
            <a:ext cx="45719" cy="4029314"/>
          </a:xfrm>
          <a:prstGeom prst="roundRect">
            <a:avLst>
              <a:gd name="adj" fmla="val 334136"/>
            </a:avLst>
          </a:prstGeom>
          <a:solidFill>
            <a:srgbClr val="C0C1D7"/>
          </a:solidFill>
          <a:ln/>
        </p:spPr>
      </p:sp>
      <p:sp>
        <p:nvSpPr>
          <p:cNvPr id="28" name="Shape 3">
            <a:extLst>
              <a:ext uri="{FF2B5EF4-FFF2-40B4-BE49-F238E27FC236}">
                <a16:creationId xmlns:a16="http://schemas.microsoft.com/office/drawing/2014/main" id="{F6C95418-567A-6B18-BC6A-5A58B4A09DEF}"/>
              </a:ext>
            </a:extLst>
          </p:cNvPr>
          <p:cNvSpPr/>
          <p:nvPr/>
        </p:nvSpPr>
        <p:spPr>
          <a:xfrm>
            <a:off x="5551611" y="2465649"/>
            <a:ext cx="636508" cy="22860"/>
          </a:xfrm>
          <a:prstGeom prst="roundRect">
            <a:avLst>
              <a:gd name="adj" fmla="val 334136"/>
            </a:avLst>
          </a:prstGeom>
          <a:solidFill>
            <a:srgbClr val="C0C1D7"/>
          </a:solidFill>
          <a:ln/>
        </p:spPr>
      </p:sp>
      <p:sp>
        <p:nvSpPr>
          <p:cNvPr id="29" name="Shape 4">
            <a:extLst>
              <a:ext uri="{FF2B5EF4-FFF2-40B4-BE49-F238E27FC236}">
                <a16:creationId xmlns:a16="http://schemas.microsoft.com/office/drawing/2014/main" id="{000CBA56-62C3-1F99-1CE1-5BE37BD1D445}"/>
              </a:ext>
            </a:extLst>
          </p:cNvPr>
          <p:cNvSpPr/>
          <p:nvPr/>
        </p:nvSpPr>
        <p:spPr>
          <a:xfrm>
            <a:off x="5165372" y="2272530"/>
            <a:ext cx="409099" cy="409099"/>
          </a:xfrm>
          <a:prstGeom prst="roundRect">
            <a:avLst>
              <a:gd name="adj" fmla="val 18671"/>
            </a:avLst>
          </a:prstGeom>
          <a:solidFill>
            <a:srgbClr val="DADBF1"/>
          </a:solidFill>
          <a:ln w="7620">
            <a:solidFill>
              <a:srgbClr val="C0C1D7"/>
            </a:solidFill>
            <a:prstDash val="solid"/>
          </a:ln>
        </p:spPr>
      </p:sp>
      <p:sp>
        <p:nvSpPr>
          <p:cNvPr id="30" name="Text 5">
            <a:extLst>
              <a:ext uri="{FF2B5EF4-FFF2-40B4-BE49-F238E27FC236}">
                <a16:creationId xmlns:a16="http://schemas.microsoft.com/office/drawing/2014/main" id="{A08C41F0-122B-A186-1EDA-7CF1D8822A29}"/>
              </a:ext>
            </a:extLst>
          </p:cNvPr>
          <p:cNvSpPr/>
          <p:nvPr/>
        </p:nvSpPr>
        <p:spPr>
          <a:xfrm>
            <a:off x="5315153" y="2340634"/>
            <a:ext cx="109537" cy="272772"/>
          </a:xfrm>
          <a:prstGeom prst="rect">
            <a:avLst/>
          </a:prstGeom>
          <a:noFill/>
          <a:ln/>
        </p:spPr>
        <p:txBody>
          <a:bodyPr wrap="none" lIns="0" tIns="0" rIns="0" bIns="0" rtlCol="0" anchor="t"/>
          <a:lstStyle/>
          <a:p>
            <a:pPr marL="0" indent="0" algn="ctr">
              <a:lnSpc>
                <a:spcPts val="2100"/>
              </a:lnSpc>
              <a:buNone/>
            </a:pPr>
            <a:r>
              <a:rPr lang="en-US" sz="2100" b="1" kern="0" spc="-64" dirty="0">
                <a:solidFill>
                  <a:srgbClr val="272525"/>
                </a:solidFill>
                <a:latin typeface="Inter Bold" pitchFamily="34" charset="0"/>
                <a:ea typeface="Inter Bold" pitchFamily="34" charset="-122"/>
                <a:cs typeface="Inter Bold" pitchFamily="34" charset="-120"/>
              </a:rPr>
              <a:t>1</a:t>
            </a:r>
            <a:endParaRPr lang="en-US" sz="2100" dirty="0"/>
          </a:p>
        </p:txBody>
      </p:sp>
      <p:sp>
        <p:nvSpPr>
          <p:cNvPr id="31" name="Text 6">
            <a:extLst>
              <a:ext uri="{FF2B5EF4-FFF2-40B4-BE49-F238E27FC236}">
                <a16:creationId xmlns:a16="http://schemas.microsoft.com/office/drawing/2014/main" id="{A47862BC-D434-63CF-191E-540C1736A794}"/>
              </a:ext>
            </a:extLst>
          </p:cNvPr>
          <p:cNvSpPr/>
          <p:nvPr/>
        </p:nvSpPr>
        <p:spPr>
          <a:xfrm>
            <a:off x="6370165" y="2249789"/>
            <a:ext cx="3299103"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Data Collection and Preparation</a:t>
            </a:r>
            <a:endParaRPr lang="en-US" sz="1750" dirty="0"/>
          </a:p>
        </p:txBody>
      </p:sp>
      <p:sp>
        <p:nvSpPr>
          <p:cNvPr id="32" name="Text 7">
            <a:extLst>
              <a:ext uri="{FF2B5EF4-FFF2-40B4-BE49-F238E27FC236}">
                <a16:creationId xmlns:a16="http://schemas.microsoft.com/office/drawing/2014/main" id="{99B07096-7DF5-ADBE-76D3-7BC6425BB090}"/>
              </a:ext>
            </a:extLst>
          </p:cNvPr>
          <p:cNvSpPr/>
          <p:nvPr/>
        </p:nvSpPr>
        <p:spPr>
          <a:xfrm>
            <a:off x="6370165" y="2642933"/>
            <a:ext cx="6597968" cy="290870"/>
          </a:xfrm>
          <a:prstGeom prst="rect">
            <a:avLst/>
          </a:prstGeom>
          <a:noFill/>
          <a:ln/>
        </p:spPr>
        <p:txBody>
          <a:bodyPr wrap="non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Gathering data from diverse sources and ensuring consistency</a:t>
            </a:r>
            <a:endParaRPr lang="en-US" sz="1400" dirty="0"/>
          </a:p>
        </p:txBody>
      </p:sp>
      <p:sp>
        <p:nvSpPr>
          <p:cNvPr id="33" name="Shape 8">
            <a:extLst>
              <a:ext uri="{FF2B5EF4-FFF2-40B4-BE49-F238E27FC236}">
                <a16:creationId xmlns:a16="http://schemas.microsoft.com/office/drawing/2014/main" id="{1ADE104B-72E4-8F39-354A-F01B3E9E1E6B}"/>
              </a:ext>
            </a:extLst>
          </p:cNvPr>
          <p:cNvSpPr/>
          <p:nvPr/>
        </p:nvSpPr>
        <p:spPr>
          <a:xfrm>
            <a:off x="5551611" y="3695089"/>
            <a:ext cx="636508" cy="22860"/>
          </a:xfrm>
          <a:prstGeom prst="roundRect">
            <a:avLst>
              <a:gd name="adj" fmla="val 334136"/>
            </a:avLst>
          </a:prstGeom>
          <a:solidFill>
            <a:srgbClr val="C0C1D7"/>
          </a:solidFill>
          <a:ln/>
        </p:spPr>
      </p:sp>
      <p:sp>
        <p:nvSpPr>
          <p:cNvPr id="34" name="Shape 9">
            <a:extLst>
              <a:ext uri="{FF2B5EF4-FFF2-40B4-BE49-F238E27FC236}">
                <a16:creationId xmlns:a16="http://schemas.microsoft.com/office/drawing/2014/main" id="{D5DCA5AB-1BD5-2F91-E378-517EA4A19E96}"/>
              </a:ext>
            </a:extLst>
          </p:cNvPr>
          <p:cNvSpPr/>
          <p:nvPr/>
        </p:nvSpPr>
        <p:spPr>
          <a:xfrm>
            <a:off x="5165372" y="3501969"/>
            <a:ext cx="409099" cy="409099"/>
          </a:xfrm>
          <a:prstGeom prst="roundRect">
            <a:avLst>
              <a:gd name="adj" fmla="val 18671"/>
            </a:avLst>
          </a:prstGeom>
          <a:solidFill>
            <a:srgbClr val="DADBF1"/>
          </a:solidFill>
          <a:ln w="7620">
            <a:solidFill>
              <a:srgbClr val="C0C1D7"/>
            </a:solidFill>
            <a:prstDash val="solid"/>
          </a:ln>
        </p:spPr>
      </p:sp>
      <p:sp>
        <p:nvSpPr>
          <p:cNvPr id="35" name="Text 10">
            <a:extLst>
              <a:ext uri="{FF2B5EF4-FFF2-40B4-BE49-F238E27FC236}">
                <a16:creationId xmlns:a16="http://schemas.microsoft.com/office/drawing/2014/main" id="{64EE9B6E-2D50-B8D5-F9DC-4F406EC87479}"/>
              </a:ext>
            </a:extLst>
          </p:cNvPr>
          <p:cNvSpPr/>
          <p:nvPr/>
        </p:nvSpPr>
        <p:spPr>
          <a:xfrm>
            <a:off x="5288006" y="3570073"/>
            <a:ext cx="163711" cy="272772"/>
          </a:xfrm>
          <a:prstGeom prst="rect">
            <a:avLst/>
          </a:prstGeom>
          <a:noFill/>
          <a:ln/>
        </p:spPr>
        <p:txBody>
          <a:bodyPr wrap="none" lIns="0" tIns="0" rIns="0" bIns="0" rtlCol="0" anchor="t"/>
          <a:lstStyle/>
          <a:p>
            <a:pPr marL="0" indent="0" algn="ctr">
              <a:lnSpc>
                <a:spcPts val="2100"/>
              </a:lnSpc>
              <a:buNone/>
            </a:pPr>
            <a:r>
              <a:rPr lang="en-US" sz="2100" b="1" kern="0" spc="-64" dirty="0">
                <a:solidFill>
                  <a:srgbClr val="272525"/>
                </a:solidFill>
                <a:latin typeface="Inter Bold" pitchFamily="34" charset="0"/>
                <a:ea typeface="Inter Bold" pitchFamily="34" charset="-122"/>
                <a:cs typeface="Inter Bold" pitchFamily="34" charset="-120"/>
              </a:rPr>
              <a:t>2</a:t>
            </a:r>
            <a:endParaRPr lang="en-US" sz="2100" dirty="0"/>
          </a:p>
        </p:txBody>
      </p:sp>
      <p:sp>
        <p:nvSpPr>
          <p:cNvPr id="36" name="Text 11">
            <a:extLst>
              <a:ext uri="{FF2B5EF4-FFF2-40B4-BE49-F238E27FC236}">
                <a16:creationId xmlns:a16="http://schemas.microsoft.com/office/drawing/2014/main" id="{B53BECDD-3FCD-6459-230C-8030252B00E1}"/>
              </a:ext>
            </a:extLst>
          </p:cNvPr>
          <p:cNvSpPr/>
          <p:nvPr/>
        </p:nvSpPr>
        <p:spPr>
          <a:xfrm>
            <a:off x="6370165" y="3479228"/>
            <a:ext cx="3476506"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Data Cleaning and Preprocessing</a:t>
            </a:r>
            <a:endParaRPr lang="en-US" sz="1750" dirty="0"/>
          </a:p>
        </p:txBody>
      </p:sp>
      <p:sp>
        <p:nvSpPr>
          <p:cNvPr id="37" name="Text 12">
            <a:extLst>
              <a:ext uri="{FF2B5EF4-FFF2-40B4-BE49-F238E27FC236}">
                <a16:creationId xmlns:a16="http://schemas.microsoft.com/office/drawing/2014/main" id="{86983E3D-B629-8DCE-0B18-EF00FA5DEE7F}"/>
              </a:ext>
            </a:extLst>
          </p:cNvPr>
          <p:cNvSpPr/>
          <p:nvPr/>
        </p:nvSpPr>
        <p:spPr>
          <a:xfrm>
            <a:off x="6370165" y="3872373"/>
            <a:ext cx="6597968" cy="290870"/>
          </a:xfrm>
          <a:prstGeom prst="rect">
            <a:avLst/>
          </a:prstGeom>
          <a:noFill/>
          <a:ln/>
        </p:spPr>
        <p:txBody>
          <a:bodyPr wrap="non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Removing noise, handling missing values, and resolving inconsistencies</a:t>
            </a:r>
            <a:endParaRPr lang="en-US" sz="1400" dirty="0"/>
          </a:p>
        </p:txBody>
      </p:sp>
      <p:sp>
        <p:nvSpPr>
          <p:cNvPr id="38" name="Shape 13">
            <a:extLst>
              <a:ext uri="{FF2B5EF4-FFF2-40B4-BE49-F238E27FC236}">
                <a16:creationId xmlns:a16="http://schemas.microsoft.com/office/drawing/2014/main" id="{047F33DF-F280-3D19-ADFC-C154E914E421}"/>
              </a:ext>
            </a:extLst>
          </p:cNvPr>
          <p:cNvSpPr/>
          <p:nvPr/>
        </p:nvSpPr>
        <p:spPr>
          <a:xfrm>
            <a:off x="5551611" y="4924528"/>
            <a:ext cx="636508" cy="22860"/>
          </a:xfrm>
          <a:prstGeom prst="roundRect">
            <a:avLst>
              <a:gd name="adj" fmla="val 334136"/>
            </a:avLst>
          </a:prstGeom>
          <a:solidFill>
            <a:srgbClr val="C0C1D7"/>
          </a:solidFill>
          <a:ln/>
        </p:spPr>
      </p:sp>
      <p:sp>
        <p:nvSpPr>
          <p:cNvPr id="39" name="Shape 14">
            <a:extLst>
              <a:ext uri="{FF2B5EF4-FFF2-40B4-BE49-F238E27FC236}">
                <a16:creationId xmlns:a16="http://schemas.microsoft.com/office/drawing/2014/main" id="{595E4948-B565-CE64-8312-E8AC965CED82}"/>
              </a:ext>
            </a:extLst>
          </p:cNvPr>
          <p:cNvSpPr/>
          <p:nvPr/>
        </p:nvSpPr>
        <p:spPr>
          <a:xfrm>
            <a:off x="5165372" y="4731409"/>
            <a:ext cx="409099" cy="409099"/>
          </a:xfrm>
          <a:prstGeom prst="roundRect">
            <a:avLst>
              <a:gd name="adj" fmla="val 18671"/>
            </a:avLst>
          </a:prstGeom>
          <a:solidFill>
            <a:srgbClr val="DADBF1"/>
          </a:solidFill>
          <a:ln w="7620">
            <a:solidFill>
              <a:srgbClr val="C0C1D7"/>
            </a:solidFill>
            <a:prstDash val="solid"/>
          </a:ln>
        </p:spPr>
      </p:sp>
      <p:sp>
        <p:nvSpPr>
          <p:cNvPr id="40" name="Text 15">
            <a:extLst>
              <a:ext uri="{FF2B5EF4-FFF2-40B4-BE49-F238E27FC236}">
                <a16:creationId xmlns:a16="http://schemas.microsoft.com/office/drawing/2014/main" id="{AFE8DA87-D9A2-656E-3B20-7053E7CEC29B}"/>
              </a:ext>
            </a:extLst>
          </p:cNvPr>
          <p:cNvSpPr/>
          <p:nvPr/>
        </p:nvSpPr>
        <p:spPr>
          <a:xfrm>
            <a:off x="5285863" y="4799512"/>
            <a:ext cx="167997" cy="272772"/>
          </a:xfrm>
          <a:prstGeom prst="rect">
            <a:avLst/>
          </a:prstGeom>
          <a:noFill/>
          <a:ln/>
        </p:spPr>
        <p:txBody>
          <a:bodyPr wrap="none" lIns="0" tIns="0" rIns="0" bIns="0" rtlCol="0" anchor="t"/>
          <a:lstStyle/>
          <a:p>
            <a:pPr marL="0" indent="0" algn="ctr">
              <a:lnSpc>
                <a:spcPts val="2100"/>
              </a:lnSpc>
              <a:buNone/>
            </a:pPr>
            <a:r>
              <a:rPr lang="en-US" sz="2100" b="1" kern="0" spc="-64" dirty="0">
                <a:solidFill>
                  <a:srgbClr val="272525"/>
                </a:solidFill>
                <a:latin typeface="Inter Bold" pitchFamily="34" charset="0"/>
                <a:ea typeface="Inter Bold" pitchFamily="34" charset="-122"/>
                <a:cs typeface="Inter Bold" pitchFamily="34" charset="-120"/>
              </a:rPr>
              <a:t>3</a:t>
            </a:r>
            <a:endParaRPr lang="en-US" sz="2100" dirty="0"/>
          </a:p>
        </p:txBody>
      </p:sp>
      <p:sp>
        <p:nvSpPr>
          <p:cNvPr id="41" name="Text 16">
            <a:extLst>
              <a:ext uri="{FF2B5EF4-FFF2-40B4-BE49-F238E27FC236}">
                <a16:creationId xmlns:a16="http://schemas.microsoft.com/office/drawing/2014/main" id="{10AC67DD-F8AC-823E-9A10-76B110487EDE}"/>
              </a:ext>
            </a:extLst>
          </p:cNvPr>
          <p:cNvSpPr/>
          <p:nvPr/>
        </p:nvSpPr>
        <p:spPr>
          <a:xfrm>
            <a:off x="6370165" y="4708668"/>
            <a:ext cx="2273260"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Data Transformation</a:t>
            </a:r>
            <a:endParaRPr lang="en-US" sz="1750" dirty="0"/>
          </a:p>
        </p:txBody>
      </p:sp>
      <p:sp>
        <p:nvSpPr>
          <p:cNvPr id="42" name="Text 17">
            <a:extLst>
              <a:ext uri="{FF2B5EF4-FFF2-40B4-BE49-F238E27FC236}">
                <a16:creationId xmlns:a16="http://schemas.microsoft.com/office/drawing/2014/main" id="{B1DB230B-3018-43D5-311C-52338BD43A89}"/>
              </a:ext>
            </a:extLst>
          </p:cNvPr>
          <p:cNvSpPr/>
          <p:nvPr/>
        </p:nvSpPr>
        <p:spPr>
          <a:xfrm>
            <a:off x="6370165" y="5101812"/>
            <a:ext cx="6597968" cy="290870"/>
          </a:xfrm>
          <a:prstGeom prst="rect">
            <a:avLst/>
          </a:prstGeom>
          <a:noFill/>
          <a:ln/>
        </p:spPr>
        <p:txBody>
          <a:bodyPr wrap="non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Converting raw data into suitable formats and deriving meaningful features</a:t>
            </a:r>
            <a:endParaRPr lang="en-US" sz="1400" dirty="0"/>
          </a:p>
        </p:txBody>
      </p:sp>
      <p:sp>
        <p:nvSpPr>
          <p:cNvPr id="43" name="Shape 18">
            <a:extLst>
              <a:ext uri="{FF2B5EF4-FFF2-40B4-BE49-F238E27FC236}">
                <a16:creationId xmlns:a16="http://schemas.microsoft.com/office/drawing/2014/main" id="{81A82D06-7D91-4D79-CD97-81EB0BC00B98}"/>
              </a:ext>
            </a:extLst>
          </p:cNvPr>
          <p:cNvSpPr/>
          <p:nvPr/>
        </p:nvSpPr>
        <p:spPr>
          <a:xfrm>
            <a:off x="5551611" y="6153967"/>
            <a:ext cx="636508" cy="22860"/>
          </a:xfrm>
          <a:prstGeom prst="roundRect">
            <a:avLst>
              <a:gd name="adj" fmla="val 334136"/>
            </a:avLst>
          </a:prstGeom>
          <a:solidFill>
            <a:srgbClr val="C0C1D7"/>
          </a:solidFill>
          <a:ln/>
        </p:spPr>
      </p:sp>
      <p:sp>
        <p:nvSpPr>
          <p:cNvPr id="44" name="Shape 19">
            <a:extLst>
              <a:ext uri="{FF2B5EF4-FFF2-40B4-BE49-F238E27FC236}">
                <a16:creationId xmlns:a16="http://schemas.microsoft.com/office/drawing/2014/main" id="{2CD3E6F6-E397-C26A-68CA-D1AAF16E41F6}"/>
              </a:ext>
            </a:extLst>
          </p:cNvPr>
          <p:cNvSpPr/>
          <p:nvPr/>
        </p:nvSpPr>
        <p:spPr>
          <a:xfrm>
            <a:off x="5165372" y="5960848"/>
            <a:ext cx="409099" cy="409099"/>
          </a:xfrm>
          <a:prstGeom prst="roundRect">
            <a:avLst>
              <a:gd name="adj" fmla="val 18671"/>
            </a:avLst>
          </a:prstGeom>
          <a:solidFill>
            <a:srgbClr val="DADBF1"/>
          </a:solidFill>
          <a:ln w="7620">
            <a:solidFill>
              <a:srgbClr val="C0C1D7"/>
            </a:solidFill>
            <a:prstDash val="solid"/>
          </a:ln>
        </p:spPr>
      </p:sp>
      <p:sp>
        <p:nvSpPr>
          <p:cNvPr id="45" name="Text 20">
            <a:extLst>
              <a:ext uri="{FF2B5EF4-FFF2-40B4-BE49-F238E27FC236}">
                <a16:creationId xmlns:a16="http://schemas.microsoft.com/office/drawing/2014/main" id="{2614A4C9-8F1A-C4C6-0A86-41D456261775}"/>
              </a:ext>
            </a:extLst>
          </p:cNvPr>
          <p:cNvSpPr/>
          <p:nvPr/>
        </p:nvSpPr>
        <p:spPr>
          <a:xfrm>
            <a:off x="5281696" y="6028952"/>
            <a:ext cx="176332" cy="272772"/>
          </a:xfrm>
          <a:prstGeom prst="rect">
            <a:avLst/>
          </a:prstGeom>
          <a:noFill/>
          <a:ln/>
        </p:spPr>
        <p:txBody>
          <a:bodyPr wrap="none" lIns="0" tIns="0" rIns="0" bIns="0" rtlCol="0" anchor="t"/>
          <a:lstStyle/>
          <a:p>
            <a:pPr marL="0" indent="0" algn="ctr">
              <a:lnSpc>
                <a:spcPts val="2100"/>
              </a:lnSpc>
              <a:buNone/>
            </a:pPr>
            <a:r>
              <a:rPr lang="en-US" sz="2100" b="1" kern="0" spc="-64" dirty="0">
                <a:solidFill>
                  <a:srgbClr val="272525"/>
                </a:solidFill>
                <a:latin typeface="Inter Bold" pitchFamily="34" charset="0"/>
                <a:ea typeface="Inter Bold" pitchFamily="34" charset="-122"/>
                <a:cs typeface="Inter Bold" pitchFamily="34" charset="-120"/>
              </a:rPr>
              <a:t>4</a:t>
            </a:r>
            <a:endParaRPr lang="en-US" sz="2100" dirty="0"/>
          </a:p>
        </p:txBody>
      </p:sp>
      <p:sp>
        <p:nvSpPr>
          <p:cNvPr id="46" name="Text 21">
            <a:extLst>
              <a:ext uri="{FF2B5EF4-FFF2-40B4-BE49-F238E27FC236}">
                <a16:creationId xmlns:a16="http://schemas.microsoft.com/office/drawing/2014/main" id="{1F843C2D-8148-01F5-D818-BCCE44258DDA}"/>
              </a:ext>
            </a:extLst>
          </p:cNvPr>
          <p:cNvSpPr/>
          <p:nvPr/>
        </p:nvSpPr>
        <p:spPr>
          <a:xfrm>
            <a:off x="6370165" y="5938107"/>
            <a:ext cx="3265646"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Pattern Discovery and Analysis</a:t>
            </a:r>
            <a:endParaRPr lang="en-US" sz="1750" dirty="0"/>
          </a:p>
        </p:txBody>
      </p:sp>
      <p:sp>
        <p:nvSpPr>
          <p:cNvPr id="47" name="Text 22">
            <a:extLst>
              <a:ext uri="{FF2B5EF4-FFF2-40B4-BE49-F238E27FC236}">
                <a16:creationId xmlns:a16="http://schemas.microsoft.com/office/drawing/2014/main" id="{F35CDD45-8EE8-5FA8-95AA-015ACB9C8859}"/>
              </a:ext>
            </a:extLst>
          </p:cNvPr>
          <p:cNvSpPr/>
          <p:nvPr/>
        </p:nvSpPr>
        <p:spPr>
          <a:xfrm>
            <a:off x="6370165" y="6426948"/>
            <a:ext cx="6597968" cy="290870"/>
          </a:xfrm>
          <a:prstGeom prst="rect">
            <a:avLst/>
          </a:prstGeom>
          <a:noFill/>
          <a:ln/>
        </p:spPr>
        <p:txBody>
          <a:bodyPr wrap="non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Applying various techniques to uncover hidden insights</a:t>
            </a:r>
            <a:endParaRPr lang="en-US" sz="1400" dirty="0"/>
          </a:p>
        </p:txBody>
      </p:sp>
      <p:pic>
        <p:nvPicPr>
          <p:cNvPr id="51" name="Picture 50">
            <a:extLst>
              <a:ext uri="{FF2B5EF4-FFF2-40B4-BE49-F238E27FC236}">
                <a16:creationId xmlns:a16="http://schemas.microsoft.com/office/drawing/2014/main" id="{15AE8545-2F51-F220-7A85-6A6A2E214868}"/>
              </a:ext>
            </a:extLst>
          </p:cNvPr>
          <p:cNvPicPr>
            <a:picLocks noChangeAspect="1"/>
          </p:cNvPicPr>
          <p:nvPr/>
        </p:nvPicPr>
        <p:blipFill>
          <a:blip r:embed="rId2"/>
          <a:stretch>
            <a:fillRect/>
          </a:stretch>
        </p:blipFill>
        <p:spPr>
          <a:xfrm>
            <a:off x="110393" y="-151621"/>
            <a:ext cx="4572001" cy="6858000"/>
          </a:xfrm>
          <a:prstGeom prst="rect">
            <a:avLst/>
          </a:prstGeom>
        </p:spPr>
      </p:pic>
    </p:spTree>
    <p:extLst>
      <p:ext uri="{BB962C8B-B14F-4D97-AF65-F5344CB8AC3E}">
        <p14:creationId xmlns:p14="http://schemas.microsoft.com/office/powerpoint/2010/main" val="22691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FCCB610-1F92-129A-B2B9-34703430DB72}"/>
              </a:ext>
            </a:extLst>
          </p:cNvPr>
          <p:cNvPicPr>
            <a:picLocks noChangeAspect="1"/>
          </p:cNvPicPr>
          <p:nvPr/>
        </p:nvPicPr>
        <p:blipFill>
          <a:blip r:embed="rId2"/>
          <a:stretch>
            <a:fillRect/>
          </a:stretch>
        </p:blipFill>
        <p:spPr>
          <a:xfrm>
            <a:off x="0" y="-4547"/>
            <a:ext cx="12192000" cy="2092960"/>
          </a:xfrm>
          <a:prstGeom prst="rect">
            <a:avLst/>
          </a:prstGeom>
        </p:spPr>
      </p:pic>
      <p:sp>
        <p:nvSpPr>
          <p:cNvPr id="2" name="Text 0">
            <a:extLst>
              <a:ext uri="{FF2B5EF4-FFF2-40B4-BE49-F238E27FC236}">
                <a16:creationId xmlns:a16="http://schemas.microsoft.com/office/drawing/2014/main" id="{56A85358-9994-A163-F527-1D22F52F1725}"/>
              </a:ext>
            </a:extLst>
          </p:cNvPr>
          <p:cNvSpPr/>
          <p:nvPr/>
        </p:nvSpPr>
        <p:spPr>
          <a:xfrm>
            <a:off x="296157" y="2132771"/>
            <a:ext cx="4713788" cy="441123"/>
          </a:xfrm>
          <a:prstGeom prst="rect">
            <a:avLst/>
          </a:prstGeom>
          <a:noFill/>
          <a:ln/>
        </p:spPr>
        <p:txBody>
          <a:bodyPr wrap="none" lIns="0" tIns="0" rIns="0" bIns="0" rtlCol="0" anchor="t"/>
          <a:lstStyle/>
          <a:p>
            <a:pPr marL="0" indent="0">
              <a:lnSpc>
                <a:spcPts val="4900"/>
              </a:lnSpc>
              <a:buNone/>
            </a:pPr>
            <a:r>
              <a:rPr lang="en-US" sz="3950" b="1" kern="0" spc="-119" dirty="0">
                <a:solidFill>
                  <a:srgbClr val="000000"/>
                </a:solidFill>
                <a:latin typeface="Inter Bold" pitchFamily="34" charset="0"/>
                <a:ea typeface="Inter Bold" pitchFamily="34" charset="-122"/>
                <a:cs typeface="Inter Bold" pitchFamily="34" charset="-120"/>
              </a:rPr>
              <a:t>Deep Learning</a:t>
            </a:r>
            <a:endParaRPr lang="en-US" sz="3950" dirty="0"/>
          </a:p>
        </p:txBody>
      </p:sp>
      <p:sp>
        <p:nvSpPr>
          <p:cNvPr id="3" name="Text 1">
            <a:extLst>
              <a:ext uri="{FF2B5EF4-FFF2-40B4-BE49-F238E27FC236}">
                <a16:creationId xmlns:a16="http://schemas.microsoft.com/office/drawing/2014/main" id="{920AC8EF-BD58-DC69-01FE-AF8C804F7D36}"/>
              </a:ext>
            </a:extLst>
          </p:cNvPr>
          <p:cNvSpPr/>
          <p:nvPr/>
        </p:nvSpPr>
        <p:spPr>
          <a:xfrm>
            <a:off x="296156" y="3062649"/>
            <a:ext cx="8476163" cy="451739"/>
          </a:xfrm>
          <a:prstGeom prst="rect">
            <a:avLst/>
          </a:prstGeom>
          <a:noFill/>
          <a:ln/>
        </p:spPr>
        <p:txBody>
          <a:bodyPr wrap="square" lIns="0" tIns="0" rIns="0" bIns="0" rtlCol="0" anchor="t"/>
          <a:lstStyle/>
          <a:p>
            <a:pPr marL="0" indent="0">
              <a:lnSpc>
                <a:spcPts val="2500"/>
              </a:lnSpc>
              <a:buNone/>
            </a:pPr>
            <a:r>
              <a:rPr lang="en-US" sz="1550" kern="0" spc="-32" dirty="0">
                <a:solidFill>
                  <a:srgbClr val="272525"/>
                </a:solidFill>
                <a:latin typeface="Inter" pitchFamily="34" charset="0"/>
                <a:ea typeface="Inter" pitchFamily="34" charset="-122"/>
                <a:cs typeface="Inter" pitchFamily="34" charset="-120"/>
              </a:rPr>
              <a:t>Deep learning is a subset of machine learning that uses neural networks with multiple layers. These networks can automatically learn hierarchical representations from raw data, making them powerful tools for complex pattern recognition tasks.</a:t>
            </a:r>
            <a:endParaRPr lang="en-US" sz="1550" dirty="0"/>
          </a:p>
        </p:txBody>
      </p:sp>
      <p:sp>
        <p:nvSpPr>
          <p:cNvPr id="4" name="Shape 2">
            <a:extLst>
              <a:ext uri="{FF2B5EF4-FFF2-40B4-BE49-F238E27FC236}">
                <a16:creationId xmlns:a16="http://schemas.microsoft.com/office/drawing/2014/main" id="{F60921F0-67C7-9659-0FC6-A4F9123C35BF}"/>
              </a:ext>
            </a:extLst>
          </p:cNvPr>
          <p:cNvSpPr/>
          <p:nvPr/>
        </p:nvSpPr>
        <p:spPr>
          <a:xfrm>
            <a:off x="296156" y="4158262"/>
            <a:ext cx="225528" cy="247019"/>
          </a:xfrm>
          <a:prstGeom prst="roundRect">
            <a:avLst>
              <a:gd name="adj" fmla="val 24003"/>
            </a:avLst>
          </a:prstGeom>
          <a:solidFill>
            <a:srgbClr val="DADBF1"/>
          </a:solidFill>
          <a:ln w="7620">
            <a:solidFill>
              <a:srgbClr val="C0C1D7"/>
            </a:solidFill>
            <a:prstDash val="solid"/>
          </a:ln>
        </p:spPr>
      </p:sp>
      <p:sp>
        <p:nvSpPr>
          <p:cNvPr id="5" name="Text 3">
            <a:extLst>
              <a:ext uri="{FF2B5EF4-FFF2-40B4-BE49-F238E27FC236}">
                <a16:creationId xmlns:a16="http://schemas.microsoft.com/office/drawing/2014/main" id="{A7304446-6B68-9A6A-91FC-D42D1C899532}"/>
              </a:ext>
            </a:extLst>
          </p:cNvPr>
          <p:cNvSpPr/>
          <p:nvPr/>
        </p:nvSpPr>
        <p:spPr>
          <a:xfrm>
            <a:off x="848964" y="4158263"/>
            <a:ext cx="1897330" cy="220520"/>
          </a:xfrm>
          <a:prstGeom prst="rect">
            <a:avLst/>
          </a:prstGeom>
          <a:noFill/>
          <a:ln/>
        </p:spPr>
        <p:txBody>
          <a:bodyPr wrap="none" lIns="0" tIns="0" rIns="0" bIns="0" rtlCol="0" anchor="t"/>
          <a:lstStyle/>
          <a:p>
            <a:pPr marL="0" indent="0">
              <a:lnSpc>
                <a:spcPts val="2450"/>
              </a:lnSpc>
              <a:buNone/>
            </a:pPr>
            <a:r>
              <a:rPr lang="en-US" sz="1950" b="1" kern="0" spc="-59" dirty="0">
                <a:solidFill>
                  <a:srgbClr val="272525"/>
                </a:solidFill>
                <a:latin typeface="Inter Bold" pitchFamily="34" charset="0"/>
                <a:ea typeface="Inter Bold" pitchFamily="34" charset="-122"/>
                <a:cs typeface="Inter Bold" pitchFamily="34" charset="-120"/>
              </a:rPr>
              <a:t>Neural Network Structure</a:t>
            </a:r>
            <a:endParaRPr lang="en-US" sz="1950" dirty="0"/>
          </a:p>
        </p:txBody>
      </p:sp>
      <p:sp>
        <p:nvSpPr>
          <p:cNvPr id="6" name="Text 4">
            <a:extLst>
              <a:ext uri="{FF2B5EF4-FFF2-40B4-BE49-F238E27FC236}">
                <a16:creationId xmlns:a16="http://schemas.microsoft.com/office/drawing/2014/main" id="{A158A412-E1D1-7E05-796D-DB91E6DB6F57}"/>
              </a:ext>
            </a:extLst>
          </p:cNvPr>
          <p:cNvSpPr/>
          <p:nvPr/>
        </p:nvSpPr>
        <p:spPr>
          <a:xfrm>
            <a:off x="848964" y="4592959"/>
            <a:ext cx="3819311" cy="451739"/>
          </a:xfrm>
          <a:prstGeom prst="rect">
            <a:avLst/>
          </a:prstGeom>
          <a:noFill/>
          <a:ln/>
        </p:spPr>
        <p:txBody>
          <a:bodyPr wrap="square" lIns="0" tIns="0" rIns="0" bIns="0" rtlCol="0" anchor="t"/>
          <a:lstStyle/>
          <a:p>
            <a:pPr marL="0" indent="0">
              <a:lnSpc>
                <a:spcPts val="2500"/>
              </a:lnSpc>
              <a:buNone/>
            </a:pPr>
            <a:r>
              <a:rPr lang="en-US" sz="1550" kern="0" spc="-32" dirty="0">
                <a:solidFill>
                  <a:srgbClr val="272525"/>
                </a:solidFill>
                <a:latin typeface="Inter" pitchFamily="34" charset="0"/>
                <a:ea typeface="Inter" pitchFamily="34" charset="-122"/>
                <a:cs typeface="Inter" pitchFamily="34" charset="-120"/>
              </a:rPr>
              <a:t>Composed of input, hidden, and output layers connected by weighted edges</a:t>
            </a:r>
            <a:endParaRPr lang="en-US" sz="1550" dirty="0"/>
          </a:p>
        </p:txBody>
      </p:sp>
      <p:sp>
        <p:nvSpPr>
          <p:cNvPr id="7" name="Shape 5">
            <a:extLst>
              <a:ext uri="{FF2B5EF4-FFF2-40B4-BE49-F238E27FC236}">
                <a16:creationId xmlns:a16="http://schemas.microsoft.com/office/drawing/2014/main" id="{F2552C3A-811B-DC75-3A3F-C3FDEE80262E}"/>
              </a:ext>
            </a:extLst>
          </p:cNvPr>
          <p:cNvSpPr/>
          <p:nvPr/>
        </p:nvSpPr>
        <p:spPr>
          <a:xfrm>
            <a:off x="7008186" y="4158262"/>
            <a:ext cx="225528" cy="247019"/>
          </a:xfrm>
          <a:prstGeom prst="roundRect">
            <a:avLst>
              <a:gd name="adj" fmla="val 24003"/>
            </a:avLst>
          </a:prstGeom>
          <a:solidFill>
            <a:srgbClr val="DADBF1"/>
          </a:solidFill>
          <a:ln w="7620">
            <a:solidFill>
              <a:srgbClr val="C0C1D7"/>
            </a:solidFill>
            <a:prstDash val="solid"/>
          </a:ln>
        </p:spPr>
      </p:sp>
      <p:sp>
        <p:nvSpPr>
          <p:cNvPr id="8" name="Text 6">
            <a:extLst>
              <a:ext uri="{FF2B5EF4-FFF2-40B4-BE49-F238E27FC236}">
                <a16:creationId xmlns:a16="http://schemas.microsoft.com/office/drawing/2014/main" id="{9F833B6A-5D96-C707-0303-0FE472E7D324}"/>
              </a:ext>
            </a:extLst>
          </p:cNvPr>
          <p:cNvSpPr/>
          <p:nvPr/>
        </p:nvSpPr>
        <p:spPr>
          <a:xfrm>
            <a:off x="7560993" y="4158263"/>
            <a:ext cx="1611127" cy="220520"/>
          </a:xfrm>
          <a:prstGeom prst="rect">
            <a:avLst/>
          </a:prstGeom>
          <a:noFill/>
          <a:ln/>
        </p:spPr>
        <p:txBody>
          <a:bodyPr wrap="none" lIns="0" tIns="0" rIns="0" bIns="0" rtlCol="0" anchor="t"/>
          <a:lstStyle/>
          <a:p>
            <a:pPr marL="0" indent="0">
              <a:lnSpc>
                <a:spcPts val="2450"/>
              </a:lnSpc>
              <a:buNone/>
            </a:pPr>
            <a:r>
              <a:rPr lang="en-US" sz="1950" b="1" kern="0" spc="-59" dirty="0">
                <a:solidFill>
                  <a:srgbClr val="272525"/>
                </a:solidFill>
                <a:latin typeface="Inter Bold" pitchFamily="34" charset="0"/>
                <a:ea typeface="Inter Bold" pitchFamily="34" charset="-122"/>
                <a:cs typeface="Inter Bold" pitchFamily="34" charset="-120"/>
              </a:rPr>
              <a:t>Popular Models</a:t>
            </a:r>
            <a:endParaRPr lang="en-US" sz="1950" dirty="0"/>
          </a:p>
        </p:txBody>
      </p:sp>
      <p:sp>
        <p:nvSpPr>
          <p:cNvPr id="9" name="Text 7">
            <a:extLst>
              <a:ext uri="{FF2B5EF4-FFF2-40B4-BE49-F238E27FC236}">
                <a16:creationId xmlns:a16="http://schemas.microsoft.com/office/drawing/2014/main" id="{6B07CB28-2A4D-EA52-A324-37BB4BC01D0C}"/>
              </a:ext>
            </a:extLst>
          </p:cNvPr>
          <p:cNvSpPr/>
          <p:nvPr/>
        </p:nvSpPr>
        <p:spPr>
          <a:xfrm>
            <a:off x="7560993" y="4592959"/>
            <a:ext cx="3819311" cy="451739"/>
          </a:xfrm>
          <a:prstGeom prst="rect">
            <a:avLst/>
          </a:prstGeom>
          <a:noFill/>
          <a:ln/>
        </p:spPr>
        <p:txBody>
          <a:bodyPr wrap="square" lIns="0" tIns="0" rIns="0" bIns="0" rtlCol="0" anchor="t"/>
          <a:lstStyle/>
          <a:p>
            <a:pPr marL="0" indent="0">
              <a:lnSpc>
                <a:spcPts val="2500"/>
              </a:lnSpc>
              <a:buNone/>
            </a:pPr>
            <a:r>
              <a:rPr lang="en-US" sz="1600" b="1" dirty="0"/>
              <a:t>CNNs</a:t>
            </a:r>
            <a:r>
              <a:rPr lang="en-US" sz="1600" dirty="0"/>
              <a:t>: Convolutional Neural Networks</a:t>
            </a:r>
          </a:p>
          <a:p>
            <a:pPr marL="0" indent="0">
              <a:lnSpc>
                <a:spcPts val="2500"/>
              </a:lnSpc>
              <a:buNone/>
            </a:pPr>
            <a:r>
              <a:rPr lang="en-US" sz="1600" b="1" dirty="0"/>
              <a:t>RNNs</a:t>
            </a:r>
            <a:r>
              <a:rPr lang="en-US" sz="1600" dirty="0"/>
              <a:t>: Recurrent Neural Networks</a:t>
            </a:r>
          </a:p>
          <a:p>
            <a:pPr marL="0" indent="0">
              <a:lnSpc>
                <a:spcPts val="2500"/>
              </a:lnSpc>
              <a:buNone/>
            </a:pPr>
            <a:r>
              <a:rPr lang="en-US" sz="1600" b="1" dirty="0"/>
              <a:t>GANs</a:t>
            </a:r>
            <a:r>
              <a:rPr lang="en-US" sz="1600" dirty="0"/>
              <a:t>: Generative Adversarial Networks</a:t>
            </a:r>
            <a:endParaRPr lang="en-US" sz="1550" dirty="0"/>
          </a:p>
        </p:txBody>
      </p:sp>
      <p:sp>
        <p:nvSpPr>
          <p:cNvPr id="10" name="Shape 8">
            <a:extLst>
              <a:ext uri="{FF2B5EF4-FFF2-40B4-BE49-F238E27FC236}">
                <a16:creationId xmlns:a16="http://schemas.microsoft.com/office/drawing/2014/main" id="{6969112F-BEEB-8FF0-851A-8FF7AD7C6D6F}"/>
              </a:ext>
            </a:extLst>
          </p:cNvPr>
          <p:cNvSpPr/>
          <p:nvPr/>
        </p:nvSpPr>
        <p:spPr>
          <a:xfrm>
            <a:off x="296156" y="5663450"/>
            <a:ext cx="225528" cy="247019"/>
          </a:xfrm>
          <a:prstGeom prst="roundRect">
            <a:avLst>
              <a:gd name="adj" fmla="val 24003"/>
            </a:avLst>
          </a:prstGeom>
          <a:solidFill>
            <a:srgbClr val="DADBF1"/>
          </a:solidFill>
          <a:ln w="7620">
            <a:solidFill>
              <a:srgbClr val="C0C1D7"/>
            </a:solidFill>
            <a:prstDash val="solid"/>
          </a:ln>
        </p:spPr>
      </p:sp>
      <p:sp>
        <p:nvSpPr>
          <p:cNvPr id="11" name="Text 9">
            <a:extLst>
              <a:ext uri="{FF2B5EF4-FFF2-40B4-BE49-F238E27FC236}">
                <a16:creationId xmlns:a16="http://schemas.microsoft.com/office/drawing/2014/main" id="{71FC74C6-8346-C91F-F4D3-BEC5D6FB6E22}"/>
              </a:ext>
            </a:extLst>
          </p:cNvPr>
          <p:cNvSpPr/>
          <p:nvPr/>
        </p:nvSpPr>
        <p:spPr>
          <a:xfrm>
            <a:off x="848964" y="5663451"/>
            <a:ext cx="1611127" cy="220520"/>
          </a:xfrm>
          <a:prstGeom prst="rect">
            <a:avLst/>
          </a:prstGeom>
          <a:noFill/>
          <a:ln/>
        </p:spPr>
        <p:txBody>
          <a:bodyPr wrap="none" lIns="0" tIns="0" rIns="0" bIns="0" rtlCol="0" anchor="t"/>
          <a:lstStyle/>
          <a:p>
            <a:pPr marL="0" indent="0">
              <a:lnSpc>
                <a:spcPts val="2450"/>
              </a:lnSpc>
              <a:buNone/>
            </a:pPr>
            <a:r>
              <a:rPr lang="en-US" sz="1950" b="1" kern="0" spc="-59" dirty="0">
                <a:solidFill>
                  <a:srgbClr val="272525"/>
                </a:solidFill>
                <a:latin typeface="Inter Bold" pitchFamily="34" charset="0"/>
                <a:ea typeface="Inter Bold" pitchFamily="34" charset="-122"/>
              </a:rPr>
              <a:t>Autoencoders</a:t>
            </a:r>
            <a:endParaRPr lang="en-US" sz="1950" dirty="0"/>
          </a:p>
        </p:txBody>
      </p:sp>
      <p:sp>
        <p:nvSpPr>
          <p:cNvPr id="12" name="Text 10">
            <a:extLst>
              <a:ext uri="{FF2B5EF4-FFF2-40B4-BE49-F238E27FC236}">
                <a16:creationId xmlns:a16="http://schemas.microsoft.com/office/drawing/2014/main" id="{CAE3A245-06AD-46EF-23B9-A13DA8C96902}"/>
              </a:ext>
            </a:extLst>
          </p:cNvPr>
          <p:cNvSpPr/>
          <p:nvPr/>
        </p:nvSpPr>
        <p:spPr>
          <a:xfrm>
            <a:off x="848965" y="6098148"/>
            <a:ext cx="4657314" cy="451739"/>
          </a:xfrm>
          <a:prstGeom prst="rect">
            <a:avLst/>
          </a:prstGeom>
          <a:noFill/>
          <a:ln/>
        </p:spPr>
        <p:txBody>
          <a:bodyPr wrap="square" lIns="0" tIns="0" rIns="0" bIns="0" rtlCol="0" anchor="t"/>
          <a:lstStyle/>
          <a:p>
            <a:pPr marL="0" indent="0">
              <a:lnSpc>
                <a:spcPts val="2500"/>
              </a:lnSpc>
              <a:buNone/>
            </a:pPr>
            <a:r>
              <a:rPr lang="en-US" sz="1600" dirty="0"/>
              <a:t>neural network that encode and decode data identifying patterns and anomalies</a:t>
            </a:r>
          </a:p>
        </p:txBody>
      </p:sp>
      <p:sp>
        <p:nvSpPr>
          <p:cNvPr id="13" name="Shape 11">
            <a:extLst>
              <a:ext uri="{FF2B5EF4-FFF2-40B4-BE49-F238E27FC236}">
                <a16:creationId xmlns:a16="http://schemas.microsoft.com/office/drawing/2014/main" id="{D46926E0-CE4C-5C22-EC6C-42EFD5C16E1A}"/>
              </a:ext>
            </a:extLst>
          </p:cNvPr>
          <p:cNvSpPr/>
          <p:nvPr/>
        </p:nvSpPr>
        <p:spPr>
          <a:xfrm>
            <a:off x="7008186" y="5663450"/>
            <a:ext cx="225528" cy="247019"/>
          </a:xfrm>
          <a:prstGeom prst="roundRect">
            <a:avLst>
              <a:gd name="adj" fmla="val 24003"/>
            </a:avLst>
          </a:prstGeom>
          <a:solidFill>
            <a:srgbClr val="DADBF1"/>
          </a:solidFill>
          <a:ln w="7620">
            <a:solidFill>
              <a:srgbClr val="C0C1D7"/>
            </a:solidFill>
            <a:prstDash val="solid"/>
          </a:ln>
        </p:spPr>
      </p:sp>
      <p:sp>
        <p:nvSpPr>
          <p:cNvPr id="14" name="Text 12">
            <a:extLst>
              <a:ext uri="{FF2B5EF4-FFF2-40B4-BE49-F238E27FC236}">
                <a16:creationId xmlns:a16="http://schemas.microsoft.com/office/drawing/2014/main" id="{CD693CCC-3AC1-9FEC-FA17-965F5194096D}"/>
              </a:ext>
            </a:extLst>
          </p:cNvPr>
          <p:cNvSpPr/>
          <p:nvPr/>
        </p:nvSpPr>
        <p:spPr>
          <a:xfrm>
            <a:off x="7560993" y="5663451"/>
            <a:ext cx="1776743" cy="220520"/>
          </a:xfrm>
          <a:prstGeom prst="rect">
            <a:avLst/>
          </a:prstGeom>
          <a:noFill/>
          <a:ln/>
        </p:spPr>
        <p:txBody>
          <a:bodyPr wrap="none" lIns="0" tIns="0" rIns="0" bIns="0" rtlCol="0" anchor="t"/>
          <a:lstStyle/>
          <a:p>
            <a:pPr marL="0" indent="0">
              <a:lnSpc>
                <a:spcPts val="2450"/>
              </a:lnSpc>
              <a:buNone/>
            </a:pPr>
            <a:r>
              <a:rPr lang="en-US" sz="1950" b="1" kern="0" spc="-59" dirty="0">
                <a:solidFill>
                  <a:srgbClr val="272525"/>
                </a:solidFill>
                <a:latin typeface="Inter Bold" pitchFamily="34" charset="0"/>
                <a:ea typeface="Inter Bold" pitchFamily="34" charset="-122"/>
                <a:cs typeface="Inter Bold" pitchFamily="34" charset="-120"/>
              </a:rPr>
              <a:t>Hyperparameter Tuning</a:t>
            </a:r>
            <a:endParaRPr lang="en-US" sz="1950" dirty="0"/>
          </a:p>
        </p:txBody>
      </p:sp>
      <p:sp>
        <p:nvSpPr>
          <p:cNvPr id="17" name="Text 13">
            <a:extLst>
              <a:ext uri="{FF2B5EF4-FFF2-40B4-BE49-F238E27FC236}">
                <a16:creationId xmlns:a16="http://schemas.microsoft.com/office/drawing/2014/main" id="{CE6ADF34-AE34-D1C8-EBFC-0DD8211C73DA}"/>
              </a:ext>
            </a:extLst>
          </p:cNvPr>
          <p:cNvSpPr/>
          <p:nvPr/>
        </p:nvSpPr>
        <p:spPr>
          <a:xfrm>
            <a:off x="7560993" y="6098148"/>
            <a:ext cx="3819311" cy="451739"/>
          </a:xfrm>
          <a:prstGeom prst="rect">
            <a:avLst/>
          </a:prstGeom>
          <a:noFill/>
          <a:ln/>
        </p:spPr>
        <p:txBody>
          <a:bodyPr wrap="square" lIns="0" tIns="0" rIns="0" bIns="0" rtlCol="0" anchor="t"/>
          <a:lstStyle/>
          <a:p>
            <a:pPr marL="0" indent="0">
              <a:lnSpc>
                <a:spcPts val="2500"/>
              </a:lnSpc>
              <a:buNone/>
            </a:pPr>
            <a:r>
              <a:rPr lang="en-US" sz="1550" kern="0" spc="-32" dirty="0">
                <a:solidFill>
                  <a:srgbClr val="272525"/>
                </a:solidFill>
                <a:latin typeface="Inter" pitchFamily="34" charset="0"/>
                <a:ea typeface="Inter" pitchFamily="34" charset="-122"/>
                <a:cs typeface="Inter" pitchFamily="34" charset="-120"/>
              </a:rPr>
              <a:t>Optimizing learning rate, batch size, and network architecture for best performance</a:t>
            </a:r>
            <a:endParaRPr lang="en-US" sz="1550" dirty="0"/>
          </a:p>
        </p:txBody>
      </p:sp>
    </p:spTree>
    <p:extLst>
      <p:ext uri="{BB962C8B-B14F-4D97-AF65-F5344CB8AC3E}">
        <p14:creationId xmlns:p14="http://schemas.microsoft.com/office/powerpoint/2010/main" val="402814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8F6AE8-665F-6D1C-8865-1EE194C7485F}"/>
              </a:ext>
            </a:extLst>
          </p:cNvPr>
          <p:cNvPicPr>
            <a:picLocks noChangeAspect="1"/>
          </p:cNvPicPr>
          <p:nvPr/>
        </p:nvPicPr>
        <p:blipFill>
          <a:blip r:embed="rId2"/>
          <a:stretch>
            <a:fillRect/>
          </a:stretch>
        </p:blipFill>
        <p:spPr>
          <a:xfrm>
            <a:off x="0" y="1028162"/>
            <a:ext cx="12192000" cy="4881187"/>
          </a:xfrm>
          <a:prstGeom prst="rect">
            <a:avLst/>
          </a:prstGeom>
        </p:spPr>
      </p:pic>
    </p:spTree>
    <p:extLst>
      <p:ext uri="{BB962C8B-B14F-4D97-AF65-F5344CB8AC3E}">
        <p14:creationId xmlns:p14="http://schemas.microsoft.com/office/powerpoint/2010/main" val="1001935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84F455-AA61-53B1-1D95-FE3396DADC40}"/>
              </a:ext>
            </a:extLst>
          </p:cNvPr>
          <p:cNvPicPr>
            <a:picLocks noChangeAspect="1"/>
          </p:cNvPicPr>
          <p:nvPr/>
        </p:nvPicPr>
        <p:blipFill>
          <a:blip r:embed="rId2"/>
          <a:stretch>
            <a:fillRect/>
          </a:stretch>
        </p:blipFill>
        <p:spPr>
          <a:xfrm>
            <a:off x="4846231" y="0"/>
            <a:ext cx="7341555" cy="6381549"/>
          </a:xfrm>
          <a:prstGeom prst="rect">
            <a:avLst/>
          </a:prstGeom>
        </p:spPr>
      </p:pic>
      <p:sp>
        <p:nvSpPr>
          <p:cNvPr id="4" name="TextBox 3">
            <a:extLst>
              <a:ext uri="{FF2B5EF4-FFF2-40B4-BE49-F238E27FC236}">
                <a16:creationId xmlns:a16="http://schemas.microsoft.com/office/drawing/2014/main" id="{3516EF3E-1A40-0035-C7C5-D4BDCA7DC1D5}"/>
              </a:ext>
            </a:extLst>
          </p:cNvPr>
          <p:cNvSpPr txBox="1"/>
          <p:nvPr/>
        </p:nvSpPr>
        <p:spPr>
          <a:xfrm>
            <a:off x="5068957" y="5645426"/>
            <a:ext cx="3120886" cy="800219"/>
          </a:xfrm>
          <a:prstGeom prst="rect">
            <a:avLst/>
          </a:prstGeom>
          <a:noFill/>
        </p:spPr>
        <p:txBody>
          <a:bodyPr wrap="square" rtlCol="0">
            <a:spAutoFit/>
          </a:bodyPr>
          <a:lstStyle/>
          <a:p>
            <a:r>
              <a:rPr lang="en-US" sz="1400" kern="0" spc="-32" dirty="0">
                <a:solidFill>
                  <a:srgbClr val="272525"/>
                </a:solidFill>
                <a:latin typeface="Inter" pitchFamily="34" charset="0"/>
                <a:ea typeface="Inter" pitchFamily="34" charset="-122"/>
                <a:cs typeface="Inter" pitchFamily="34" charset="-120"/>
              </a:rPr>
              <a:t>Apache Spark and Hadoop for distributed processing of large-scale datasets</a:t>
            </a:r>
            <a:endParaRPr lang="en-US" sz="1400" dirty="0"/>
          </a:p>
          <a:p>
            <a:endParaRPr lang="en-US" dirty="0"/>
          </a:p>
        </p:txBody>
      </p:sp>
      <p:pic>
        <p:nvPicPr>
          <p:cNvPr id="5" name="Picture 4">
            <a:extLst>
              <a:ext uri="{FF2B5EF4-FFF2-40B4-BE49-F238E27FC236}">
                <a16:creationId xmlns:a16="http://schemas.microsoft.com/office/drawing/2014/main" id="{C8D56886-CDDA-4C0E-2A6D-4DE7BB70D131}"/>
              </a:ext>
            </a:extLst>
          </p:cNvPr>
          <p:cNvPicPr>
            <a:picLocks noChangeAspect="1"/>
          </p:cNvPicPr>
          <p:nvPr/>
        </p:nvPicPr>
        <p:blipFill>
          <a:blip r:embed="rId3"/>
          <a:stretch>
            <a:fillRect/>
          </a:stretch>
        </p:blipFill>
        <p:spPr>
          <a:xfrm>
            <a:off x="-1610" y="168963"/>
            <a:ext cx="5010150" cy="4067175"/>
          </a:xfrm>
          <a:prstGeom prst="rect">
            <a:avLst/>
          </a:prstGeom>
        </p:spPr>
      </p:pic>
      <p:pic>
        <p:nvPicPr>
          <p:cNvPr id="1028" name="Picture 4" descr="Top 10 Popular Deep Learning Frameworks ...">
            <a:extLst>
              <a:ext uri="{FF2B5EF4-FFF2-40B4-BE49-F238E27FC236}">
                <a16:creationId xmlns:a16="http://schemas.microsoft.com/office/drawing/2014/main" id="{F40D3E56-F69F-5D4F-22F1-F52D48397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79" y="4104862"/>
            <a:ext cx="4852770" cy="275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590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3CD700F-0A57-9D82-1877-0D2977BE7C94}"/>
              </a:ext>
            </a:extLst>
          </p:cNvPr>
          <p:cNvPicPr>
            <a:picLocks noChangeAspect="1"/>
          </p:cNvPicPr>
          <p:nvPr/>
        </p:nvPicPr>
        <p:blipFill>
          <a:blip r:embed="rId2"/>
          <a:stretch>
            <a:fillRect/>
          </a:stretch>
        </p:blipFill>
        <p:spPr>
          <a:xfrm>
            <a:off x="0" y="135413"/>
            <a:ext cx="12192000" cy="6587173"/>
          </a:xfrm>
          <a:prstGeom prst="rect">
            <a:avLst/>
          </a:prstGeom>
        </p:spPr>
      </p:pic>
    </p:spTree>
    <p:extLst>
      <p:ext uri="{BB962C8B-B14F-4D97-AF65-F5344CB8AC3E}">
        <p14:creationId xmlns:p14="http://schemas.microsoft.com/office/powerpoint/2010/main" val="64245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469007" y="368895"/>
            <a:ext cx="6681986" cy="837407"/>
          </a:xfrm>
          <a:prstGeom prst="rect">
            <a:avLst/>
          </a:prstGeom>
          <a:noFill/>
          <a:ln/>
        </p:spPr>
        <p:txBody>
          <a:bodyPr wrap="square" lIns="0" tIns="0" rIns="0" bIns="0" rtlCol="0" anchor="t"/>
          <a:lstStyle/>
          <a:p>
            <a:pPr>
              <a:lnSpc>
                <a:spcPts val="3292"/>
              </a:lnSpc>
            </a:pPr>
            <a:r>
              <a:rPr lang="en-US" sz="2625" b="1" kern="0" spc="-79" dirty="0">
                <a:solidFill>
                  <a:srgbClr val="000000"/>
                </a:solidFill>
                <a:latin typeface="Inter Bold" pitchFamily="34" charset="0"/>
                <a:ea typeface="Inter Bold" pitchFamily="34" charset="-122"/>
                <a:cs typeface="Inter Bold" pitchFamily="34" charset="-120"/>
              </a:rPr>
              <a:t>Implementation Example: Autoencoder for Fraud Detection</a:t>
            </a:r>
            <a:endParaRPr lang="en-US" sz="2625" dirty="0"/>
          </a:p>
        </p:txBody>
      </p:sp>
      <p:sp>
        <p:nvSpPr>
          <p:cNvPr id="4" name="Text 1"/>
          <p:cNvSpPr/>
          <p:nvPr/>
        </p:nvSpPr>
        <p:spPr>
          <a:xfrm>
            <a:off x="469007" y="1407219"/>
            <a:ext cx="6681986" cy="643235"/>
          </a:xfrm>
          <a:prstGeom prst="rect">
            <a:avLst/>
          </a:prstGeom>
          <a:noFill/>
          <a:ln/>
        </p:spPr>
        <p:txBody>
          <a:bodyPr wrap="square" lIns="0" tIns="0" rIns="0" bIns="0" rtlCol="0" anchor="t"/>
          <a:lstStyle/>
          <a:p>
            <a:pPr>
              <a:lnSpc>
                <a:spcPts val="1667"/>
              </a:lnSpc>
            </a:pPr>
            <a:r>
              <a:rPr lang="en-US" sz="1042" kern="0" spc="-21" dirty="0">
                <a:solidFill>
                  <a:srgbClr val="272525"/>
                </a:solidFill>
                <a:latin typeface="Inter" pitchFamily="34" charset="0"/>
                <a:ea typeface="Inter" pitchFamily="34" charset="-122"/>
                <a:cs typeface="Inter" pitchFamily="34" charset="-120"/>
              </a:rPr>
              <a:t>An autoencoder-based deep learning model was implemented for credit card fraud detection. The model was trained on normal transactions to learn legitimate patterns and then used to identify anomalies based on reconstruction error.</a:t>
            </a:r>
            <a:endParaRPr lang="en-US" sz="1042" dirty="0"/>
          </a:p>
        </p:txBody>
      </p:sp>
      <p:pic>
        <p:nvPicPr>
          <p:cNvPr id="5" name="Image 1" descr="preencoded.png"/>
          <p:cNvPicPr>
            <a:picLocks noChangeAspect="1"/>
          </p:cNvPicPr>
          <p:nvPr/>
        </p:nvPicPr>
        <p:blipFill>
          <a:blip r:embed="rId4"/>
          <a:stretch>
            <a:fillRect/>
          </a:stretch>
        </p:blipFill>
        <p:spPr>
          <a:xfrm>
            <a:off x="469007" y="2201169"/>
            <a:ext cx="669925" cy="1071959"/>
          </a:xfrm>
          <a:prstGeom prst="rect">
            <a:avLst/>
          </a:prstGeom>
        </p:spPr>
      </p:pic>
      <p:sp>
        <p:nvSpPr>
          <p:cNvPr id="6" name="Text 2"/>
          <p:cNvSpPr/>
          <p:nvPr/>
        </p:nvSpPr>
        <p:spPr>
          <a:xfrm>
            <a:off x="1339850" y="2335113"/>
            <a:ext cx="1675011" cy="209352"/>
          </a:xfrm>
          <a:prstGeom prst="rect">
            <a:avLst/>
          </a:prstGeom>
          <a:noFill/>
          <a:ln/>
        </p:spPr>
        <p:txBody>
          <a:bodyPr wrap="none" lIns="0" tIns="0" rIns="0" bIns="0" rtlCol="0" anchor="t"/>
          <a:lstStyle/>
          <a:p>
            <a:pPr>
              <a:lnSpc>
                <a:spcPts val="1625"/>
              </a:lnSpc>
            </a:pPr>
            <a:r>
              <a:rPr lang="en-US" sz="1292" b="1" kern="0" spc="-39" dirty="0">
                <a:solidFill>
                  <a:srgbClr val="272525"/>
                </a:solidFill>
                <a:latin typeface="Inter Bold" pitchFamily="34" charset="0"/>
                <a:ea typeface="Inter Bold" pitchFamily="34" charset="-122"/>
                <a:cs typeface="Inter Bold" pitchFamily="34" charset="-120"/>
              </a:rPr>
              <a:t>Data Preprocessing</a:t>
            </a:r>
            <a:endParaRPr lang="en-US" sz="1292" dirty="0"/>
          </a:p>
        </p:txBody>
      </p:sp>
      <p:sp>
        <p:nvSpPr>
          <p:cNvPr id="7" name="Text 3"/>
          <p:cNvSpPr/>
          <p:nvPr/>
        </p:nvSpPr>
        <p:spPr>
          <a:xfrm>
            <a:off x="1339850" y="2624832"/>
            <a:ext cx="5811143" cy="214412"/>
          </a:xfrm>
          <a:prstGeom prst="rect">
            <a:avLst/>
          </a:prstGeom>
          <a:noFill/>
          <a:ln/>
        </p:spPr>
        <p:txBody>
          <a:bodyPr wrap="none" lIns="0" tIns="0" rIns="0" bIns="0" rtlCol="0" anchor="t"/>
          <a:lstStyle/>
          <a:p>
            <a:pPr>
              <a:lnSpc>
                <a:spcPts val="1667"/>
              </a:lnSpc>
            </a:pPr>
            <a:r>
              <a:rPr lang="en-US" sz="1042" kern="0" spc="-21" dirty="0">
                <a:solidFill>
                  <a:srgbClr val="272525"/>
                </a:solidFill>
                <a:latin typeface="Inter" pitchFamily="34" charset="0"/>
                <a:ea typeface="Inter" pitchFamily="34" charset="-122"/>
                <a:cs typeface="Inter" pitchFamily="34" charset="-120"/>
              </a:rPr>
              <a:t>Normalizing transaction amounts and splitting into training/testing sets</a:t>
            </a:r>
            <a:endParaRPr lang="en-US" sz="1042" dirty="0"/>
          </a:p>
        </p:txBody>
      </p:sp>
      <p:pic>
        <p:nvPicPr>
          <p:cNvPr id="8" name="Image 2" descr="preencoded.png"/>
          <p:cNvPicPr>
            <a:picLocks noChangeAspect="1"/>
          </p:cNvPicPr>
          <p:nvPr/>
        </p:nvPicPr>
        <p:blipFill>
          <a:blip r:embed="rId5"/>
          <a:stretch>
            <a:fillRect/>
          </a:stretch>
        </p:blipFill>
        <p:spPr>
          <a:xfrm>
            <a:off x="469007" y="3273128"/>
            <a:ext cx="669925" cy="1071959"/>
          </a:xfrm>
          <a:prstGeom prst="rect">
            <a:avLst/>
          </a:prstGeom>
        </p:spPr>
      </p:pic>
      <p:sp>
        <p:nvSpPr>
          <p:cNvPr id="9" name="Text 4"/>
          <p:cNvSpPr/>
          <p:nvPr/>
        </p:nvSpPr>
        <p:spPr>
          <a:xfrm>
            <a:off x="1339850" y="3407072"/>
            <a:ext cx="1675011" cy="209352"/>
          </a:xfrm>
          <a:prstGeom prst="rect">
            <a:avLst/>
          </a:prstGeom>
          <a:noFill/>
          <a:ln/>
        </p:spPr>
        <p:txBody>
          <a:bodyPr wrap="none" lIns="0" tIns="0" rIns="0" bIns="0" rtlCol="0" anchor="t"/>
          <a:lstStyle/>
          <a:p>
            <a:pPr>
              <a:lnSpc>
                <a:spcPts val="1625"/>
              </a:lnSpc>
            </a:pPr>
            <a:r>
              <a:rPr lang="en-US" sz="1292" b="1" kern="0" spc="-39" dirty="0">
                <a:solidFill>
                  <a:srgbClr val="272525"/>
                </a:solidFill>
                <a:latin typeface="Inter Bold" pitchFamily="34" charset="0"/>
                <a:ea typeface="Inter Bold" pitchFamily="34" charset="-122"/>
                <a:cs typeface="Inter Bold" pitchFamily="34" charset="-120"/>
              </a:rPr>
              <a:t>Model Architecture</a:t>
            </a:r>
            <a:endParaRPr lang="en-US" sz="1292" dirty="0"/>
          </a:p>
        </p:txBody>
      </p:sp>
      <p:sp>
        <p:nvSpPr>
          <p:cNvPr id="10" name="Text 5"/>
          <p:cNvSpPr/>
          <p:nvPr/>
        </p:nvSpPr>
        <p:spPr>
          <a:xfrm>
            <a:off x="1339850" y="3696792"/>
            <a:ext cx="5811143" cy="214412"/>
          </a:xfrm>
          <a:prstGeom prst="rect">
            <a:avLst/>
          </a:prstGeom>
          <a:noFill/>
          <a:ln/>
        </p:spPr>
        <p:txBody>
          <a:bodyPr wrap="none" lIns="0" tIns="0" rIns="0" bIns="0" rtlCol="0" anchor="t"/>
          <a:lstStyle/>
          <a:p>
            <a:pPr>
              <a:lnSpc>
                <a:spcPts val="1667"/>
              </a:lnSpc>
            </a:pPr>
            <a:r>
              <a:rPr lang="en-US" sz="1042" kern="0" spc="-21" dirty="0">
                <a:solidFill>
                  <a:srgbClr val="272525"/>
                </a:solidFill>
                <a:latin typeface="Inter" pitchFamily="34" charset="0"/>
                <a:ea typeface="Inter" pitchFamily="34" charset="-122"/>
                <a:cs typeface="Inter" pitchFamily="34" charset="-120"/>
              </a:rPr>
              <a:t>Autoencoder with encoder and decoder layers</a:t>
            </a:r>
            <a:endParaRPr lang="en-US" sz="1042" dirty="0"/>
          </a:p>
        </p:txBody>
      </p:sp>
      <p:pic>
        <p:nvPicPr>
          <p:cNvPr id="11" name="Image 3" descr="preencoded.png"/>
          <p:cNvPicPr>
            <a:picLocks noChangeAspect="1"/>
          </p:cNvPicPr>
          <p:nvPr/>
        </p:nvPicPr>
        <p:blipFill>
          <a:blip r:embed="rId6"/>
          <a:stretch>
            <a:fillRect/>
          </a:stretch>
        </p:blipFill>
        <p:spPr>
          <a:xfrm>
            <a:off x="469007" y="4345087"/>
            <a:ext cx="669925" cy="1071959"/>
          </a:xfrm>
          <a:prstGeom prst="rect">
            <a:avLst/>
          </a:prstGeom>
        </p:spPr>
      </p:pic>
      <p:sp>
        <p:nvSpPr>
          <p:cNvPr id="12" name="Text 6"/>
          <p:cNvSpPr/>
          <p:nvPr/>
        </p:nvSpPr>
        <p:spPr>
          <a:xfrm>
            <a:off x="1339850" y="4479032"/>
            <a:ext cx="1675011" cy="209352"/>
          </a:xfrm>
          <a:prstGeom prst="rect">
            <a:avLst/>
          </a:prstGeom>
          <a:noFill/>
          <a:ln/>
        </p:spPr>
        <p:txBody>
          <a:bodyPr wrap="none" lIns="0" tIns="0" rIns="0" bIns="0" rtlCol="0" anchor="t"/>
          <a:lstStyle/>
          <a:p>
            <a:pPr>
              <a:lnSpc>
                <a:spcPts val="1625"/>
              </a:lnSpc>
            </a:pPr>
            <a:r>
              <a:rPr lang="en-US" sz="1292" b="1" kern="0" spc="-39" dirty="0">
                <a:solidFill>
                  <a:srgbClr val="272525"/>
                </a:solidFill>
                <a:latin typeface="Inter Bold" pitchFamily="34" charset="0"/>
                <a:ea typeface="Inter Bold" pitchFamily="34" charset="-122"/>
                <a:cs typeface="Inter Bold" pitchFamily="34" charset="-120"/>
              </a:rPr>
              <a:t>Training</a:t>
            </a:r>
            <a:endParaRPr lang="en-US" sz="1292" dirty="0"/>
          </a:p>
        </p:txBody>
      </p:sp>
      <p:sp>
        <p:nvSpPr>
          <p:cNvPr id="13" name="Text 7"/>
          <p:cNvSpPr/>
          <p:nvPr/>
        </p:nvSpPr>
        <p:spPr>
          <a:xfrm>
            <a:off x="1339850" y="4768751"/>
            <a:ext cx="5811143" cy="214412"/>
          </a:xfrm>
          <a:prstGeom prst="rect">
            <a:avLst/>
          </a:prstGeom>
          <a:noFill/>
          <a:ln/>
        </p:spPr>
        <p:txBody>
          <a:bodyPr wrap="none" lIns="0" tIns="0" rIns="0" bIns="0" rtlCol="0" anchor="t"/>
          <a:lstStyle/>
          <a:p>
            <a:pPr>
              <a:lnSpc>
                <a:spcPts val="1667"/>
              </a:lnSpc>
            </a:pPr>
            <a:r>
              <a:rPr lang="en-US" sz="1042" kern="0" spc="-21" dirty="0">
                <a:solidFill>
                  <a:srgbClr val="272525"/>
                </a:solidFill>
                <a:latin typeface="Inter" pitchFamily="34" charset="0"/>
                <a:ea typeface="Inter" pitchFamily="34" charset="-122"/>
                <a:cs typeface="Inter" pitchFamily="34" charset="-120"/>
              </a:rPr>
              <a:t>50 epochs, batch size of 64, using Adam optimizer</a:t>
            </a:r>
            <a:endParaRPr lang="en-US" sz="1042" dirty="0"/>
          </a:p>
        </p:txBody>
      </p:sp>
      <p:pic>
        <p:nvPicPr>
          <p:cNvPr id="14" name="Image 4" descr="preencoded.png"/>
          <p:cNvPicPr>
            <a:picLocks noChangeAspect="1"/>
          </p:cNvPicPr>
          <p:nvPr/>
        </p:nvPicPr>
        <p:blipFill>
          <a:blip r:embed="rId7"/>
          <a:stretch>
            <a:fillRect/>
          </a:stretch>
        </p:blipFill>
        <p:spPr>
          <a:xfrm>
            <a:off x="469007" y="5417046"/>
            <a:ext cx="669925" cy="1071959"/>
          </a:xfrm>
          <a:prstGeom prst="rect">
            <a:avLst/>
          </a:prstGeom>
        </p:spPr>
      </p:pic>
      <p:sp>
        <p:nvSpPr>
          <p:cNvPr id="15" name="Text 8"/>
          <p:cNvSpPr/>
          <p:nvPr/>
        </p:nvSpPr>
        <p:spPr>
          <a:xfrm>
            <a:off x="1339850" y="5550992"/>
            <a:ext cx="1675011" cy="209352"/>
          </a:xfrm>
          <a:prstGeom prst="rect">
            <a:avLst/>
          </a:prstGeom>
          <a:noFill/>
          <a:ln/>
        </p:spPr>
        <p:txBody>
          <a:bodyPr wrap="none" lIns="0" tIns="0" rIns="0" bIns="0" rtlCol="0" anchor="t"/>
          <a:lstStyle/>
          <a:p>
            <a:pPr>
              <a:lnSpc>
                <a:spcPts val="1625"/>
              </a:lnSpc>
            </a:pPr>
            <a:r>
              <a:rPr lang="en-US" sz="1292" b="1" kern="0" spc="-39" dirty="0">
                <a:solidFill>
                  <a:srgbClr val="272525"/>
                </a:solidFill>
                <a:latin typeface="Inter Bold" pitchFamily="34" charset="0"/>
                <a:ea typeface="Inter Bold" pitchFamily="34" charset="-122"/>
                <a:cs typeface="Inter Bold" pitchFamily="34" charset="-120"/>
              </a:rPr>
              <a:t>Fraud Detection</a:t>
            </a:r>
            <a:endParaRPr lang="en-US" sz="1292" dirty="0"/>
          </a:p>
        </p:txBody>
      </p:sp>
      <p:sp>
        <p:nvSpPr>
          <p:cNvPr id="16" name="Text 9"/>
          <p:cNvSpPr/>
          <p:nvPr/>
        </p:nvSpPr>
        <p:spPr>
          <a:xfrm>
            <a:off x="1339850" y="5840710"/>
            <a:ext cx="5811143" cy="214412"/>
          </a:xfrm>
          <a:prstGeom prst="rect">
            <a:avLst/>
          </a:prstGeom>
          <a:noFill/>
          <a:ln/>
        </p:spPr>
        <p:txBody>
          <a:bodyPr wrap="none" lIns="0" tIns="0" rIns="0" bIns="0" rtlCol="0" anchor="t"/>
          <a:lstStyle/>
          <a:p>
            <a:pPr>
              <a:lnSpc>
                <a:spcPts val="1667"/>
              </a:lnSpc>
            </a:pPr>
            <a:r>
              <a:rPr lang="en-US" sz="1042" kern="0" spc="-21" dirty="0">
                <a:solidFill>
                  <a:srgbClr val="272525"/>
                </a:solidFill>
                <a:latin typeface="Inter" pitchFamily="34" charset="0"/>
                <a:ea typeface="Inter" pitchFamily="34" charset="-122"/>
                <a:cs typeface="Inter" pitchFamily="34" charset="-120"/>
              </a:rPr>
              <a:t>Using reconstruction error threshold</a:t>
            </a:r>
            <a:endParaRPr lang="en-US" sz="104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E2BAAB-4067-21E6-44AA-8B149501A8EF}"/>
              </a:ext>
            </a:extLst>
          </p:cNvPr>
          <p:cNvSpPr txBox="1"/>
          <p:nvPr/>
        </p:nvSpPr>
        <p:spPr>
          <a:xfrm>
            <a:off x="1806437" y="544236"/>
            <a:ext cx="5667789" cy="5769528"/>
          </a:xfrm>
          <a:prstGeom prst="rect">
            <a:avLst/>
          </a:prstGeom>
          <a:noFill/>
        </p:spPr>
        <p:txBody>
          <a:bodyPr wrap="square">
            <a:spAutoFit/>
          </a:bodyPr>
          <a:lstStyle/>
          <a:p>
            <a:pPr algn="l" fontAlgn="base">
              <a:lnSpc>
                <a:spcPts val="2400"/>
              </a:lnSpc>
            </a:pPr>
            <a:r>
              <a:rPr lang="en-US" sz="3600" b="1" i="0" dirty="0">
                <a:solidFill>
                  <a:srgbClr val="202124"/>
                </a:solidFill>
                <a:effectLst/>
                <a:latin typeface="inherit"/>
              </a:rPr>
              <a:t>About Dataset</a:t>
            </a:r>
          </a:p>
          <a:p>
            <a:pPr algn="l" fontAlgn="base">
              <a:lnSpc>
                <a:spcPts val="2400"/>
              </a:lnSpc>
            </a:pPr>
            <a:endParaRPr lang="en-US" sz="3600" b="1" i="0" dirty="0">
              <a:solidFill>
                <a:srgbClr val="202124"/>
              </a:solidFill>
              <a:effectLst/>
              <a:latin typeface="inherit"/>
            </a:endParaRPr>
          </a:p>
          <a:p>
            <a:pPr algn="l" fontAlgn="base">
              <a:lnSpc>
                <a:spcPts val="3300"/>
              </a:lnSpc>
              <a:spcAft>
                <a:spcPts val="1200"/>
              </a:spcAft>
            </a:pPr>
            <a:r>
              <a:rPr lang="en-US" sz="3200" b="1" i="0" dirty="0">
                <a:solidFill>
                  <a:srgbClr val="202124"/>
                </a:solidFill>
                <a:effectLst/>
                <a:latin typeface="zeitung"/>
              </a:rPr>
              <a:t>Credit Card Fraud Detection</a:t>
            </a:r>
          </a:p>
          <a:p>
            <a:r>
              <a:rPr lang="en-US" b="0" i="0" dirty="0">
                <a:effectLst/>
                <a:latin typeface="Inter"/>
              </a:rPr>
              <a:t>Anonymized credit card transactions labeled as fraudulent or genuine</a:t>
            </a:r>
            <a:endParaRPr lang="en-US" b="1" dirty="0">
              <a:latin typeface="inherit"/>
            </a:endParaRPr>
          </a:p>
          <a:p>
            <a:pPr algn="l" fontAlgn="base">
              <a:lnSpc>
                <a:spcPts val="1650"/>
              </a:lnSpc>
              <a:spcAft>
                <a:spcPts val="1200"/>
              </a:spcAft>
            </a:pPr>
            <a:endParaRPr lang="en-US" b="0" i="0" dirty="0">
              <a:solidFill>
                <a:srgbClr val="3C4043"/>
              </a:solidFill>
              <a:effectLst/>
              <a:latin typeface="inherit"/>
            </a:endParaRPr>
          </a:p>
          <a:p>
            <a:pPr algn="l" fontAlgn="base">
              <a:lnSpc>
                <a:spcPts val="1650"/>
              </a:lnSpc>
              <a:spcBef>
                <a:spcPts val="1800"/>
              </a:spcBef>
              <a:spcAft>
                <a:spcPts val="900"/>
              </a:spcAft>
            </a:pPr>
            <a:r>
              <a:rPr lang="en-US" sz="2800" b="1" i="0" dirty="0">
                <a:solidFill>
                  <a:srgbClr val="202124"/>
                </a:solidFill>
                <a:effectLst/>
                <a:latin typeface="inherit"/>
              </a:rPr>
              <a:t>Content</a:t>
            </a:r>
          </a:p>
          <a:p>
            <a:pPr algn="l" fontAlgn="base">
              <a:lnSpc>
                <a:spcPts val="1650"/>
              </a:lnSpc>
              <a:spcBef>
                <a:spcPts val="1800"/>
              </a:spcBef>
              <a:spcAft>
                <a:spcPts val="900"/>
              </a:spcAft>
            </a:pPr>
            <a:endParaRPr lang="en-US" sz="2800" b="1" i="0" dirty="0">
              <a:solidFill>
                <a:srgbClr val="202124"/>
              </a:solidFill>
              <a:effectLst/>
              <a:latin typeface="inherit"/>
            </a:endParaRPr>
          </a:p>
          <a:p>
            <a:pPr algn="l" fontAlgn="base">
              <a:lnSpc>
                <a:spcPts val="1650"/>
              </a:lnSpc>
              <a:spcAft>
                <a:spcPts val="1200"/>
              </a:spcAft>
            </a:pPr>
            <a:r>
              <a:rPr lang="en-US" b="0" i="0" dirty="0">
                <a:solidFill>
                  <a:srgbClr val="3C4043"/>
                </a:solidFill>
                <a:effectLst/>
                <a:latin typeface="inherit"/>
              </a:rPr>
              <a:t>The dataset contains transactions made by credit cards in September 2013 by European cardholders.</a:t>
            </a:r>
            <a:br>
              <a:rPr lang="en-US" b="0" i="0" dirty="0">
                <a:solidFill>
                  <a:srgbClr val="3C4043"/>
                </a:solidFill>
                <a:effectLst/>
                <a:latin typeface="inherit"/>
              </a:rPr>
            </a:br>
            <a:r>
              <a:rPr lang="en-US" b="0" i="0" dirty="0">
                <a:solidFill>
                  <a:srgbClr val="3C4043"/>
                </a:solidFill>
                <a:effectLst/>
                <a:latin typeface="inherit"/>
              </a:rPr>
              <a:t>This dataset presents transactions that occurred in two days, where we have </a:t>
            </a:r>
            <a:r>
              <a:rPr lang="en-US" b="1" i="0" dirty="0">
                <a:solidFill>
                  <a:srgbClr val="3C4043"/>
                </a:solidFill>
                <a:effectLst/>
                <a:latin typeface="inherit"/>
              </a:rPr>
              <a:t>492 frauds out of 284,807 transactions. </a:t>
            </a:r>
          </a:p>
          <a:p>
            <a:pPr algn="l" fontAlgn="base">
              <a:lnSpc>
                <a:spcPts val="1650"/>
              </a:lnSpc>
              <a:spcAft>
                <a:spcPts val="1200"/>
              </a:spcAft>
            </a:pPr>
            <a:endParaRPr lang="en-US" dirty="0">
              <a:solidFill>
                <a:srgbClr val="3C4043"/>
              </a:solidFill>
              <a:latin typeface="inherit"/>
            </a:endParaRPr>
          </a:p>
          <a:p>
            <a:pPr algn="l" fontAlgn="base">
              <a:lnSpc>
                <a:spcPts val="1650"/>
              </a:lnSpc>
              <a:spcAft>
                <a:spcPts val="1200"/>
              </a:spcAft>
            </a:pPr>
            <a:endParaRPr lang="en-US" b="0" i="0" dirty="0">
              <a:solidFill>
                <a:srgbClr val="3C4043"/>
              </a:solidFill>
              <a:effectLst/>
              <a:latin typeface="inherit"/>
            </a:endParaRPr>
          </a:p>
          <a:p>
            <a:pPr algn="l" fontAlgn="base">
              <a:lnSpc>
                <a:spcPts val="1650"/>
              </a:lnSpc>
              <a:spcAft>
                <a:spcPts val="1200"/>
              </a:spcAft>
            </a:pPr>
            <a:r>
              <a:rPr lang="en-US" b="1" i="0" dirty="0">
                <a:solidFill>
                  <a:srgbClr val="3C4043"/>
                </a:solidFill>
                <a:effectLst/>
                <a:latin typeface="inherit"/>
              </a:rPr>
              <a:t>The dataset is highly unbalanced, the positive class (frauds) account for 0.172% of all transactions.</a:t>
            </a:r>
          </a:p>
        </p:txBody>
      </p:sp>
      <p:pic>
        <p:nvPicPr>
          <p:cNvPr id="5" name="Picture 4">
            <a:extLst>
              <a:ext uri="{FF2B5EF4-FFF2-40B4-BE49-F238E27FC236}">
                <a16:creationId xmlns:a16="http://schemas.microsoft.com/office/drawing/2014/main" id="{109AB350-7FE5-4C21-17C1-9F2CEFB342BC}"/>
              </a:ext>
            </a:extLst>
          </p:cNvPr>
          <p:cNvPicPr>
            <a:picLocks noChangeAspect="1"/>
          </p:cNvPicPr>
          <p:nvPr/>
        </p:nvPicPr>
        <p:blipFill>
          <a:blip r:embed="rId2"/>
          <a:stretch>
            <a:fillRect/>
          </a:stretch>
        </p:blipFill>
        <p:spPr>
          <a:xfrm>
            <a:off x="7419360" y="1469541"/>
            <a:ext cx="1666875" cy="1076325"/>
          </a:xfrm>
          <a:prstGeom prst="rect">
            <a:avLst/>
          </a:prstGeom>
        </p:spPr>
      </p:pic>
      <p:sp>
        <p:nvSpPr>
          <p:cNvPr id="6" name="TextBox 5">
            <a:extLst>
              <a:ext uri="{FF2B5EF4-FFF2-40B4-BE49-F238E27FC236}">
                <a16:creationId xmlns:a16="http://schemas.microsoft.com/office/drawing/2014/main" id="{BAB372A9-961D-B5FD-AC7E-412DA2065328}"/>
              </a:ext>
            </a:extLst>
          </p:cNvPr>
          <p:cNvSpPr txBox="1"/>
          <p:nvPr/>
        </p:nvSpPr>
        <p:spPr>
          <a:xfrm>
            <a:off x="7449177" y="1212573"/>
            <a:ext cx="2186608" cy="369332"/>
          </a:xfrm>
          <a:prstGeom prst="rect">
            <a:avLst/>
          </a:prstGeom>
          <a:noFill/>
        </p:spPr>
        <p:txBody>
          <a:bodyPr wrap="square" rtlCol="0">
            <a:spAutoFit/>
          </a:bodyPr>
          <a:lstStyle/>
          <a:p>
            <a:r>
              <a:rPr lang="en-US" b="1" dirty="0"/>
              <a:t>Powered by</a:t>
            </a:r>
          </a:p>
        </p:txBody>
      </p:sp>
    </p:spTree>
    <p:extLst>
      <p:ext uri="{BB962C8B-B14F-4D97-AF65-F5344CB8AC3E}">
        <p14:creationId xmlns:p14="http://schemas.microsoft.com/office/powerpoint/2010/main" val="3897642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3F7AFB-06D3-ECB5-0773-35904C20A1B2}"/>
              </a:ext>
            </a:extLst>
          </p:cNvPr>
          <p:cNvPicPr>
            <a:picLocks noChangeAspect="1"/>
          </p:cNvPicPr>
          <p:nvPr/>
        </p:nvPicPr>
        <p:blipFill>
          <a:blip r:embed="rId2"/>
          <a:stretch>
            <a:fillRect/>
          </a:stretch>
        </p:blipFill>
        <p:spPr>
          <a:xfrm>
            <a:off x="6920733" y="3170583"/>
            <a:ext cx="5271267" cy="3687417"/>
          </a:xfrm>
          <a:prstGeom prst="rect">
            <a:avLst/>
          </a:prstGeom>
        </p:spPr>
      </p:pic>
      <p:pic>
        <p:nvPicPr>
          <p:cNvPr id="8" name="Picture 7">
            <a:extLst>
              <a:ext uri="{FF2B5EF4-FFF2-40B4-BE49-F238E27FC236}">
                <a16:creationId xmlns:a16="http://schemas.microsoft.com/office/drawing/2014/main" id="{7EF6181E-2848-34C9-DDD2-B78A05940958}"/>
              </a:ext>
            </a:extLst>
          </p:cNvPr>
          <p:cNvPicPr>
            <a:picLocks noChangeAspect="1"/>
          </p:cNvPicPr>
          <p:nvPr/>
        </p:nvPicPr>
        <p:blipFill>
          <a:blip r:embed="rId3"/>
          <a:stretch>
            <a:fillRect/>
          </a:stretch>
        </p:blipFill>
        <p:spPr>
          <a:xfrm>
            <a:off x="166687" y="450367"/>
            <a:ext cx="6969609" cy="2143125"/>
          </a:xfrm>
          <a:prstGeom prst="rect">
            <a:avLst/>
          </a:prstGeom>
        </p:spPr>
      </p:pic>
      <p:pic>
        <p:nvPicPr>
          <p:cNvPr id="10" name="Picture 9">
            <a:extLst>
              <a:ext uri="{FF2B5EF4-FFF2-40B4-BE49-F238E27FC236}">
                <a16:creationId xmlns:a16="http://schemas.microsoft.com/office/drawing/2014/main" id="{B70C4B60-E366-61E0-88C4-9EC2ACB66E6F}"/>
              </a:ext>
            </a:extLst>
          </p:cNvPr>
          <p:cNvPicPr>
            <a:picLocks noChangeAspect="1"/>
          </p:cNvPicPr>
          <p:nvPr/>
        </p:nvPicPr>
        <p:blipFill>
          <a:blip r:embed="rId4"/>
          <a:stretch>
            <a:fillRect/>
          </a:stretch>
        </p:blipFill>
        <p:spPr>
          <a:xfrm>
            <a:off x="166687" y="2593492"/>
            <a:ext cx="5972175" cy="1628775"/>
          </a:xfrm>
          <a:prstGeom prst="rect">
            <a:avLst/>
          </a:prstGeom>
        </p:spPr>
      </p:pic>
      <p:pic>
        <p:nvPicPr>
          <p:cNvPr id="12" name="Picture 11">
            <a:extLst>
              <a:ext uri="{FF2B5EF4-FFF2-40B4-BE49-F238E27FC236}">
                <a16:creationId xmlns:a16="http://schemas.microsoft.com/office/drawing/2014/main" id="{ACCB89C5-20D3-A6BE-A23C-2B3FA104E3D1}"/>
              </a:ext>
            </a:extLst>
          </p:cNvPr>
          <p:cNvPicPr>
            <a:picLocks noChangeAspect="1"/>
          </p:cNvPicPr>
          <p:nvPr/>
        </p:nvPicPr>
        <p:blipFill>
          <a:blip r:embed="rId5"/>
          <a:stretch>
            <a:fillRect/>
          </a:stretch>
        </p:blipFill>
        <p:spPr>
          <a:xfrm>
            <a:off x="166687" y="4152694"/>
            <a:ext cx="3829050" cy="676275"/>
          </a:xfrm>
          <a:prstGeom prst="rect">
            <a:avLst/>
          </a:prstGeom>
        </p:spPr>
      </p:pic>
      <p:pic>
        <p:nvPicPr>
          <p:cNvPr id="14" name="Picture 13">
            <a:extLst>
              <a:ext uri="{FF2B5EF4-FFF2-40B4-BE49-F238E27FC236}">
                <a16:creationId xmlns:a16="http://schemas.microsoft.com/office/drawing/2014/main" id="{C01676A9-8A39-11FF-7805-3B18A8282516}"/>
              </a:ext>
            </a:extLst>
          </p:cNvPr>
          <p:cNvPicPr>
            <a:picLocks noChangeAspect="1"/>
          </p:cNvPicPr>
          <p:nvPr/>
        </p:nvPicPr>
        <p:blipFill>
          <a:blip r:embed="rId6"/>
          <a:stretch>
            <a:fillRect/>
          </a:stretch>
        </p:blipFill>
        <p:spPr>
          <a:xfrm>
            <a:off x="166687" y="4860236"/>
            <a:ext cx="4476750" cy="704850"/>
          </a:xfrm>
          <a:prstGeom prst="rect">
            <a:avLst/>
          </a:prstGeom>
        </p:spPr>
      </p:pic>
      <p:pic>
        <p:nvPicPr>
          <p:cNvPr id="16" name="Picture 15">
            <a:extLst>
              <a:ext uri="{FF2B5EF4-FFF2-40B4-BE49-F238E27FC236}">
                <a16:creationId xmlns:a16="http://schemas.microsoft.com/office/drawing/2014/main" id="{FA2BE4A8-9A1F-4409-FD7D-61B8543B54CF}"/>
              </a:ext>
            </a:extLst>
          </p:cNvPr>
          <p:cNvPicPr>
            <a:picLocks noChangeAspect="1"/>
          </p:cNvPicPr>
          <p:nvPr/>
        </p:nvPicPr>
        <p:blipFill>
          <a:blip r:embed="rId7"/>
          <a:stretch>
            <a:fillRect/>
          </a:stretch>
        </p:blipFill>
        <p:spPr>
          <a:xfrm>
            <a:off x="146809" y="5592312"/>
            <a:ext cx="6903138" cy="1186173"/>
          </a:xfrm>
          <a:prstGeom prst="rect">
            <a:avLst/>
          </a:prstGeom>
        </p:spPr>
      </p:pic>
      <p:pic>
        <p:nvPicPr>
          <p:cNvPr id="18" name="Picture 17">
            <a:extLst>
              <a:ext uri="{FF2B5EF4-FFF2-40B4-BE49-F238E27FC236}">
                <a16:creationId xmlns:a16="http://schemas.microsoft.com/office/drawing/2014/main" id="{93A76941-4959-C6CD-1617-8E871DA6AFFB}"/>
              </a:ext>
            </a:extLst>
          </p:cNvPr>
          <p:cNvPicPr>
            <a:picLocks noChangeAspect="1"/>
          </p:cNvPicPr>
          <p:nvPr/>
        </p:nvPicPr>
        <p:blipFill>
          <a:blip r:embed="rId8"/>
          <a:stretch>
            <a:fillRect/>
          </a:stretch>
        </p:blipFill>
        <p:spPr>
          <a:xfrm>
            <a:off x="6920732" y="178126"/>
            <a:ext cx="5175189" cy="2893063"/>
          </a:xfrm>
          <a:prstGeom prst="rect">
            <a:avLst/>
          </a:prstGeom>
        </p:spPr>
      </p:pic>
    </p:spTree>
    <p:extLst>
      <p:ext uri="{BB962C8B-B14F-4D97-AF65-F5344CB8AC3E}">
        <p14:creationId xmlns:p14="http://schemas.microsoft.com/office/powerpoint/2010/main" val="259827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TotalTime>
  <Words>471</Words>
  <Application>Microsoft Office PowerPoint</Application>
  <PresentationFormat>Widescreen</PresentationFormat>
  <Paragraphs>70</Paragraphs>
  <Slides>13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inherit</vt:lpstr>
      <vt:lpstr>Inter</vt:lpstr>
      <vt:lpstr>Inter Bold</vt:lpstr>
      <vt:lpstr>zeitung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bigboss ja</dc:creator>
  <cp:lastModifiedBy>bigboss ja</cp:lastModifiedBy>
  <cp:revision>13</cp:revision>
  <dcterms:created xsi:type="dcterms:W3CDTF">2024-12-18T23:12:06Z</dcterms:created>
  <dcterms:modified xsi:type="dcterms:W3CDTF">2024-12-19T14:18:13Z</dcterms:modified>
</cp:coreProperties>
</file>